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7"/>
  </p:notesMasterIdLst>
  <p:handoutMasterIdLst>
    <p:handoutMasterId r:id="rId118"/>
  </p:handoutMasterIdLst>
  <p:sldIdLst>
    <p:sldId id="261" r:id="rId2"/>
    <p:sldId id="349" r:id="rId3"/>
    <p:sldId id="350" r:id="rId4"/>
    <p:sldId id="351" r:id="rId5"/>
    <p:sldId id="372" r:id="rId6"/>
    <p:sldId id="269" r:id="rId7"/>
    <p:sldId id="423" r:id="rId8"/>
    <p:sldId id="263" r:id="rId9"/>
    <p:sldId id="424" r:id="rId10"/>
    <p:sldId id="425" r:id="rId11"/>
    <p:sldId id="265" r:id="rId12"/>
    <p:sldId id="426" r:id="rId13"/>
    <p:sldId id="427" r:id="rId14"/>
    <p:sldId id="428" r:id="rId15"/>
    <p:sldId id="306" r:id="rId16"/>
    <p:sldId id="391" r:id="rId17"/>
    <p:sldId id="392" r:id="rId18"/>
    <p:sldId id="390" r:id="rId19"/>
    <p:sldId id="308" r:id="rId20"/>
    <p:sldId id="309" r:id="rId21"/>
    <p:sldId id="377" r:id="rId22"/>
    <p:sldId id="310" r:id="rId23"/>
    <p:sldId id="311" r:id="rId24"/>
    <p:sldId id="312" r:id="rId25"/>
    <p:sldId id="378" r:id="rId26"/>
    <p:sldId id="314" r:id="rId27"/>
    <p:sldId id="379" r:id="rId28"/>
    <p:sldId id="380" r:id="rId29"/>
    <p:sldId id="316" r:id="rId30"/>
    <p:sldId id="317" r:id="rId31"/>
    <p:sldId id="485" r:id="rId32"/>
    <p:sldId id="381" r:id="rId33"/>
    <p:sldId id="486" r:id="rId34"/>
    <p:sldId id="456" r:id="rId35"/>
    <p:sldId id="354" r:id="rId36"/>
    <p:sldId id="353" r:id="rId37"/>
    <p:sldId id="355" r:id="rId38"/>
    <p:sldId id="383" r:id="rId39"/>
    <p:sldId id="323" r:id="rId40"/>
    <p:sldId id="325" r:id="rId41"/>
    <p:sldId id="385" r:id="rId42"/>
    <p:sldId id="324" r:id="rId43"/>
    <p:sldId id="387" r:id="rId44"/>
    <p:sldId id="386" r:id="rId45"/>
    <p:sldId id="388" r:id="rId46"/>
    <p:sldId id="330" r:id="rId47"/>
    <p:sldId id="468" r:id="rId48"/>
    <p:sldId id="331" r:id="rId49"/>
    <p:sldId id="457" r:id="rId50"/>
    <p:sldId id="464" r:id="rId51"/>
    <p:sldId id="272" r:id="rId52"/>
    <p:sldId id="273" r:id="rId53"/>
    <p:sldId id="429" r:id="rId54"/>
    <p:sldId id="430" r:id="rId55"/>
    <p:sldId id="276" r:id="rId56"/>
    <p:sldId id="431" r:id="rId57"/>
    <p:sldId id="278" r:id="rId58"/>
    <p:sldId id="432" r:id="rId59"/>
    <p:sldId id="467" r:id="rId60"/>
    <p:sldId id="483" r:id="rId61"/>
    <p:sldId id="434" r:id="rId62"/>
    <p:sldId id="332" r:id="rId63"/>
    <p:sldId id="333" r:id="rId64"/>
    <p:sldId id="449" r:id="rId65"/>
    <p:sldId id="451" r:id="rId66"/>
    <p:sldId id="395" r:id="rId67"/>
    <p:sldId id="334" r:id="rId68"/>
    <p:sldId id="396" r:id="rId69"/>
    <p:sldId id="398" r:id="rId70"/>
    <p:sldId id="454" r:id="rId71"/>
    <p:sldId id="455" r:id="rId72"/>
    <p:sldId id="394" r:id="rId73"/>
    <p:sldId id="399" r:id="rId74"/>
    <p:sldId id="453" r:id="rId75"/>
    <p:sldId id="458" r:id="rId76"/>
    <p:sldId id="345" r:id="rId77"/>
    <p:sldId id="435" r:id="rId78"/>
    <p:sldId id="459" r:id="rId79"/>
    <p:sldId id="460" r:id="rId80"/>
    <p:sldId id="438" r:id="rId81"/>
    <p:sldId id="463" r:id="rId82"/>
    <p:sldId id="470" r:id="rId83"/>
    <p:sldId id="439" r:id="rId84"/>
    <p:sldId id="440" r:id="rId85"/>
    <p:sldId id="441" r:id="rId86"/>
    <p:sldId id="346" r:id="rId87"/>
    <p:sldId id="471" r:id="rId88"/>
    <p:sldId id="472" r:id="rId89"/>
    <p:sldId id="482" r:id="rId90"/>
    <p:sldId id="290" r:id="rId91"/>
    <p:sldId id="291" r:id="rId92"/>
    <p:sldId id="473" r:id="rId93"/>
    <p:sldId id="347" r:id="rId94"/>
    <p:sldId id="475" r:id="rId95"/>
    <p:sldId id="476" r:id="rId96"/>
    <p:sldId id="477" r:id="rId97"/>
    <p:sldId id="480" r:id="rId98"/>
    <p:sldId id="478" r:id="rId99"/>
    <p:sldId id="479" r:id="rId100"/>
    <p:sldId id="481" r:id="rId101"/>
    <p:sldId id="358" r:id="rId102"/>
    <p:sldId id="356" r:id="rId103"/>
    <p:sldId id="359" r:id="rId104"/>
    <p:sldId id="417" r:id="rId105"/>
    <p:sldId id="360" r:id="rId106"/>
    <p:sldId id="414" r:id="rId107"/>
    <p:sldId id="413" r:id="rId108"/>
    <p:sldId id="382" r:id="rId109"/>
    <p:sldId id="493" r:id="rId110"/>
    <p:sldId id="487" r:id="rId111"/>
    <p:sldId id="488" r:id="rId112"/>
    <p:sldId id="489" r:id="rId113"/>
    <p:sldId id="490" r:id="rId114"/>
    <p:sldId id="491" r:id="rId115"/>
    <p:sldId id="492" r:id="rId116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4D4D4D"/>
    <a:srgbClr val="009587"/>
    <a:srgbClr val="2196F3"/>
    <a:srgbClr val="438ECC"/>
    <a:srgbClr val="2095F2"/>
    <a:srgbClr val="AB51A8"/>
    <a:srgbClr val="00BBD3"/>
    <a:srgbClr val="84A4C1"/>
    <a:srgbClr val="EFEFEE"/>
    <a:srgbClr val="ED6F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49" autoAdjust="0"/>
    <p:restoredTop sz="98884" autoAdjust="0"/>
  </p:normalViewPr>
  <p:slideViewPr>
    <p:cSldViewPr snapToObjects="1">
      <p:cViewPr varScale="1">
        <p:scale>
          <a:sx n="176" d="100"/>
          <a:sy n="176" d="100"/>
        </p:scale>
        <p:origin x="-232" y="-96"/>
      </p:cViewPr>
      <p:guideLst>
        <p:guide orient="horz" pos="3300"/>
        <p:guide pos="19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presProps" Target="presProps.xml"/><Relationship Id="rId121" Type="http://schemas.openxmlformats.org/officeDocument/2006/relationships/viewProps" Target="viewProps.xml"/><Relationship Id="rId122" Type="http://schemas.openxmlformats.org/officeDocument/2006/relationships/theme" Target="theme/theme1.xml"/><Relationship Id="rId12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notesMaster" Target="notesMasters/notesMaster1.xml"/><Relationship Id="rId118" Type="http://schemas.openxmlformats.org/officeDocument/2006/relationships/handoutMaster" Target="handoutMasters/handoutMaster1.xml"/><Relationship Id="rId119" Type="http://schemas.openxmlformats.org/officeDocument/2006/relationships/printerSettings" Target="printerSettings/printerSettings1.bin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37446-253D-9247-BD46-8A12B019035C}" type="datetimeFigureOut">
              <a:rPr lang="de-DE" smtClean="0"/>
              <a:pPr/>
              <a:t>02.04.15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A0E18-8E45-A047-8044-333E78887F3E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2637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3069-EAFB-4145-8E4B-04F54E649D99}" type="datetimeFigureOut">
              <a:rPr lang="de-DE" smtClean="0"/>
              <a:pPr/>
              <a:t>02.04.15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AC1AA-0751-8243-836D-342D444A699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394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290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65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Im Bild </a:t>
            </a:r>
            <a:r>
              <a:rPr lang="de-DE" dirty="0" err="1" smtClean="0"/>
              <a:t>master</a:t>
            </a:r>
            <a:r>
              <a:rPr lang="de-DE" dirty="0" smtClean="0"/>
              <a:t> durch </a:t>
            </a:r>
            <a:r>
              <a:rPr lang="de-DE" dirty="0" err="1" smtClean="0"/>
              <a:t>origin/master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feature-a</a:t>
            </a:r>
            <a:r>
              <a:rPr lang="de-DE" baseline="0" dirty="0" smtClean="0"/>
              <a:t> durch </a:t>
            </a:r>
            <a:r>
              <a:rPr lang="de-DE" baseline="0" dirty="0" err="1" smtClean="0"/>
              <a:t>master</a:t>
            </a:r>
            <a:r>
              <a:rPr lang="de-DE" baseline="0" dirty="0" smtClean="0"/>
              <a:t> ersetzen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52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Unabhängig von der Technik (Submodule oder </a:t>
            </a:r>
            <a:r>
              <a:rPr lang="de-DE" dirty="0" err="1" smtClean="0"/>
              <a:t>Subtree</a:t>
            </a:r>
            <a:r>
              <a:rPr lang="de-DE" dirty="0" smtClean="0"/>
              <a:t>) =&gt; nach „außen“ sieht es gleich</a:t>
            </a:r>
            <a:r>
              <a:rPr lang="de-DE" baseline="0" dirty="0" smtClean="0"/>
              <a:t> aus: EIN Unterverzeichnis, in dem das eingebundene Repository liegt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6AC1AA-0751-8243-836D-342D444A6997}" type="slidenum">
              <a:rPr lang="de-DE" smtClean="0"/>
              <a:pPr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2446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Aus Subversion bekannt mit externals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Relationship Id="rId3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Normal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E1A2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2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Normal ohne Fuss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596467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 OHNE FUSSZEILE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52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  <a:effectLst>
            <a:outerShdw blurRad="50800" dist="38100" dir="5400000" sx="101000" sy="101000" rotWithShape="0">
              <a:srgbClr val="000000">
                <a:alpha val="21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50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98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- Üb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1259632" y="234910"/>
            <a:ext cx="7208444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rgbClr val="438ECC"/>
                </a:solidFill>
              </a:defRPr>
            </a:lvl1pPr>
          </a:lstStyle>
          <a:p>
            <a:r>
              <a:rPr lang="de-DE" dirty="0" smtClean="0"/>
              <a:t>ÜBUNGSFOLIE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84A4C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  <p:cxnSp>
        <p:nvCxnSpPr>
          <p:cNvPr id="11" name="Gerade Verbindung 10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Bild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6159" y="179237"/>
            <a:ext cx="838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52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328586" y="185738"/>
            <a:ext cx="8229600" cy="446128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de-DE" dirty="0" smtClean="0"/>
              <a:t>FOLIE TITEL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F05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02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1" r:id="rId3"/>
    <p:sldLayoutId id="2147483654" r:id="rId4"/>
    <p:sldLayoutId id="2147483653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rgbClr val="4D4D4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emf"/><Relationship Id="rId3" Type="http://schemas.openxmlformats.org/officeDocument/2006/relationships/image" Target="../media/image3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emf"/><Relationship Id="rId3" Type="http://schemas.openxmlformats.org/officeDocument/2006/relationships/image" Target="../media/image41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2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6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4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emf"/><Relationship Id="rId3" Type="http://schemas.openxmlformats.org/officeDocument/2006/relationships/image" Target="../media/image70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W-JAX 07.11.14 | WORKSHOP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 flipV="1">
            <a:off x="315884" y="6316465"/>
            <a:ext cx="8512232" cy="17160"/>
          </a:xfrm>
          <a:prstGeom prst="line">
            <a:avLst/>
          </a:prstGeom>
          <a:ln w="63500">
            <a:solidFill>
              <a:srgbClr val="E8442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937800" y="3035300"/>
            <a:ext cx="7046502" cy="2369791"/>
          </a:xfrm>
          <a:prstGeom prst="rect">
            <a:avLst/>
          </a:prstGeom>
          <a:solidFill>
            <a:srgbClr val="E84427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9"/>
          <p:cNvSpPr txBox="1">
            <a:spLocks/>
          </p:cNvSpPr>
          <p:nvPr/>
        </p:nvSpPr>
        <p:spPr>
          <a:xfrm>
            <a:off x="2482918" y="3247172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 smtClean="0"/>
              <a:t>WERDEN SIE GIT EXPERTE!</a:t>
            </a:r>
            <a:endParaRPr lang="de-DE" sz="3600" dirty="0"/>
          </a:p>
        </p:txBody>
      </p:sp>
      <p:sp>
        <p:nvSpPr>
          <p:cNvPr id="9" name="Textplatzhalter 11"/>
          <p:cNvSpPr txBox="1">
            <a:spLocks/>
          </p:cNvSpPr>
          <p:nvPr/>
        </p:nvSpPr>
        <p:spPr>
          <a:xfrm>
            <a:off x="2482918" y="4451091"/>
            <a:ext cx="6407150" cy="7942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René </a:t>
            </a:r>
            <a:r>
              <a:rPr lang="de-DE" sz="2000" dirty="0" err="1" smtClean="0"/>
              <a:t>Preißel</a:t>
            </a:r>
            <a:r>
              <a:rPr lang="de-DE" sz="2000" dirty="0" smtClean="0"/>
              <a:t> (</a:t>
            </a:r>
            <a:r>
              <a:rPr lang="de-DE" sz="2000" dirty="0" err="1" smtClean="0"/>
              <a:t>eToSquare</a:t>
            </a:r>
            <a:r>
              <a:rPr lang="de-DE" sz="2000" dirty="0" smtClean="0"/>
              <a:t>)</a:t>
            </a:r>
          </a:p>
          <a:p>
            <a:r>
              <a:rPr lang="de-DE" sz="2000" dirty="0" smtClean="0"/>
              <a:t>Nils Hartmann (Techniker Krankenkasse)</a:t>
            </a:r>
            <a:endParaRPr lang="de-DE" sz="2000" dirty="0"/>
          </a:p>
        </p:txBody>
      </p:sp>
      <p:cxnSp>
        <p:nvCxnSpPr>
          <p:cNvPr id="10" name="Gerade Verbindung 9"/>
          <p:cNvCxnSpPr/>
          <p:nvPr/>
        </p:nvCxnSpPr>
        <p:spPr>
          <a:xfrm>
            <a:off x="2482918" y="3846860"/>
            <a:ext cx="5245534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00" y="3648616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5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874280"/>
            <a:ext cx="8512232" cy="551210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Stage, Cache</a:t>
            </a:r>
          </a:p>
          <a:p>
            <a:pPr marL="0" indent="0" algn="ctr">
              <a:buNone/>
              <a:defRPr/>
            </a:pPr>
            <a:r>
              <a:rPr lang="de-DE" sz="2000" dirty="0" smtClean="0">
                <a:solidFill>
                  <a:srgbClr val="7F7F7F"/>
                </a:solidFill>
                <a:latin typeface="Calibri"/>
                <a:cs typeface="Calibri"/>
              </a:rPr>
              <a:t>Alternative Namen für den Index</a:t>
            </a:r>
            <a:endParaRPr lang="de-DE" sz="2000" dirty="0">
              <a:solidFill>
                <a:srgbClr val="7F7F7F"/>
              </a:solidFill>
              <a:latin typeface="Calibri"/>
              <a:cs typeface="Calibri"/>
            </a:endParaRPr>
          </a:p>
          <a:p>
            <a:pPr marL="0" indent="0" algn="ctr">
              <a:buNone/>
              <a:defRPr/>
            </a:pP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-files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--stage </a:t>
            </a:r>
            <a:endParaRPr lang="de-DE" sz="1600" dirty="0" smtClean="0"/>
          </a:p>
          <a:p>
            <a:pPr marL="0" indent="0" algn="ctr">
              <a:buNone/>
              <a:defRPr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Anzeige aller Dateien im Index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05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update-index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Datei/Änderungen zum Index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hinzufügen</a:t>
            </a:r>
          </a:p>
          <a:p>
            <a:pPr marL="0" indent="0" algn="ctr">
              <a:buNone/>
              <a:defRPr/>
            </a:pPr>
            <a:endParaRPr lang="de-DE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empty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Index leeren</a:t>
            </a:r>
            <a:b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90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–i --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prefix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path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Index mit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 füllen /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vereinigen </a:t>
            </a:r>
            <a:b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05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write-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 schreiben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050" dirty="0" smtClean="0"/>
              <a:t> </a:t>
            </a:r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update-index --[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-]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assume-unchanged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--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„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Getrackte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“ Dateien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ignorieren</a:t>
            </a:r>
          </a:p>
          <a:p>
            <a:pPr marL="0" indent="0" algn="ctr">
              <a:buNone/>
            </a:pPr>
            <a:r>
              <a:rPr lang="de-DE" sz="1050" dirty="0" smtClean="0"/>
              <a:t> </a:t>
            </a:r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-files -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v</a:t>
            </a:r>
            <a:endParaRPr lang="de-DE" sz="1400" dirty="0" smtClean="0"/>
          </a:p>
          <a:p>
            <a:pPr marL="0" lvl="0" indent="0" algn="ctr">
              <a:buNone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Ignorierte Dateien anzeigen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GEHEIMNISSE DES INDEX (STAGE, CACHE)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466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/>
              <a:t>Repository: </a:t>
            </a:r>
            <a:r>
              <a:rPr lang="de-DE" b="1" dirty="0" err="1" smtClean="0">
                <a:solidFill>
                  <a:srgbClr val="438ECC"/>
                </a:solidFill>
              </a:rPr>
              <a:t>submodule_subtree</a:t>
            </a:r>
            <a:r>
              <a:rPr lang="de-DE" b="1" dirty="0" smtClean="0">
                <a:solidFill>
                  <a:srgbClr val="438ECC"/>
                </a:solidFill>
              </a:rPr>
              <a:t>/</a:t>
            </a:r>
            <a:r>
              <a:rPr lang="de-DE" b="1" dirty="0" err="1" smtClean="0">
                <a:solidFill>
                  <a:srgbClr val="438ECC"/>
                </a:solidFill>
              </a:rPr>
              <a:t>subtree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Klonen Sie das Repository </a:t>
            </a:r>
            <a:r>
              <a:rPr lang="de-DE" sz="2400" dirty="0" smtClean="0">
                <a:solidFill>
                  <a:srgbClr val="438ECC"/>
                </a:solidFill>
              </a:rPr>
              <a:t>web-</a:t>
            </a:r>
            <a:r>
              <a:rPr lang="de-DE" sz="2400" dirty="0" err="1" smtClean="0">
                <a:solidFill>
                  <a:srgbClr val="438ECC"/>
                </a:solidFill>
              </a:rPr>
              <a:t>application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(„Klon 1“) und fügen dort mittels </a:t>
            </a:r>
            <a:r>
              <a:rPr lang="de-DE" sz="2400" dirty="0" err="1" smtClean="0">
                <a:solidFill>
                  <a:srgbClr val="438ECC"/>
                </a:solidFill>
              </a:rPr>
              <a:t>Subtree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das 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 (Tag: v4.1) hinzu (in das Unterverzeichnis </a:t>
            </a:r>
            <a:r>
              <a:rPr lang="de-DE" sz="2400" dirty="0" err="1" smtClean="0">
                <a:solidFill>
                  <a:srgbClr val="438ECC"/>
                </a:solidFill>
              </a:rPr>
              <a:t>src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main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webapp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bootstrap</a:t>
            </a:r>
            <a:r>
              <a:rPr lang="de-DE" sz="24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Klonen Sie das Repository </a:t>
            </a:r>
            <a:r>
              <a:rPr lang="de-DE" sz="2400" dirty="0" smtClean="0">
                <a:solidFill>
                  <a:srgbClr val="438ECC"/>
                </a:solidFill>
              </a:rPr>
              <a:t>web-</a:t>
            </a:r>
            <a:r>
              <a:rPr lang="de-DE" sz="2400" dirty="0" err="1" smtClean="0">
                <a:solidFill>
                  <a:srgbClr val="438ECC"/>
                </a:solidFill>
              </a:rPr>
              <a:t>application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erneut („Klon 2“) und fügen dort mittels </a:t>
            </a:r>
            <a:r>
              <a:rPr lang="de-DE" sz="2400" dirty="0" smtClean="0">
                <a:solidFill>
                  <a:srgbClr val="438ECC"/>
                </a:solidFill>
              </a:rPr>
              <a:t>Submodule</a:t>
            </a:r>
            <a:r>
              <a:rPr lang="de-DE" sz="2400" dirty="0" smtClean="0"/>
              <a:t> das 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 (Tag: v4.1</a:t>
            </a:r>
            <a:r>
              <a:rPr lang="de-DE" sz="2400" smtClean="0"/>
              <a:t>) hinzu </a:t>
            </a:r>
            <a:r>
              <a:rPr lang="de-DE" sz="2400" dirty="0"/>
              <a:t>(in das Unterverzeichnis </a:t>
            </a:r>
            <a:r>
              <a:rPr lang="de-DE" sz="2400" dirty="0" err="1">
                <a:solidFill>
                  <a:srgbClr val="438ECC"/>
                </a:solidFill>
              </a:rPr>
              <a:t>src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main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webapp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bootstrap</a:t>
            </a:r>
            <a:r>
              <a:rPr lang="de-DE" sz="2400" dirty="0"/>
              <a:t>)</a:t>
            </a:r>
            <a:endParaRPr lang="de-DE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Ändern Sie im </a:t>
            </a:r>
            <a:r>
              <a:rPr lang="de-DE" sz="2400" dirty="0" smtClean="0">
                <a:solidFill>
                  <a:srgbClr val="438ECC"/>
                </a:solidFill>
              </a:rPr>
              <a:t>Klon 2</a:t>
            </a:r>
            <a:r>
              <a:rPr lang="de-DE" sz="2400" dirty="0" smtClean="0"/>
              <a:t> eine Datei im bootstrap-Verzeichnis, </a:t>
            </a:r>
            <a:r>
              <a:rPr lang="de-DE" sz="2400" dirty="0" err="1" smtClean="0"/>
              <a:t>committen</a:t>
            </a:r>
            <a:r>
              <a:rPr lang="de-DE" sz="2400" dirty="0" smtClean="0"/>
              <a:t> Sie diese und schreiben Sie die Änderung zurück in das Original-Repository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Aktualisieren Sie im </a:t>
            </a:r>
            <a:r>
              <a:rPr lang="de-DE" sz="2400" dirty="0" smtClean="0">
                <a:solidFill>
                  <a:srgbClr val="438ECC"/>
                </a:solidFill>
              </a:rPr>
              <a:t>Klon 1</a:t>
            </a:r>
            <a:r>
              <a:rPr lang="de-DE" sz="2400" dirty="0" smtClean="0"/>
              <a:t> das eingebundene Bootstrap-Repository mit dem Commit aus Schritt 3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SUBMODULE UND 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0794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ZUGABE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57301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604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>
                <a:solidFill>
                  <a:srgbClr val="438ECC"/>
                </a:solidFill>
              </a:rPr>
              <a:t>http://</a:t>
            </a:r>
            <a:r>
              <a:rPr lang="de-DE" sz="2400" b="1" dirty="0" err="1">
                <a:solidFill>
                  <a:srgbClr val="438ECC"/>
                </a:solidFill>
              </a:rPr>
              <a:t>maven.apache.org</a:t>
            </a:r>
            <a:r>
              <a:rPr lang="de-DE" sz="2400" b="1" dirty="0">
                <a:solidFill>
                  <a:srgbClr val="438ECC"/>
                </a:solidFill>
              </a:rPr>
              <a:t>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-release-</a:t>
            </a:r>
            <a:r>
              <a:rPr lang="de-DE" sz="2400" b="1" dirty="0" err="1">
                <a:solidFill>
                  <a:srgbClr val="438ECC"/>
                </a:solidFill>
              </a:rPr>
              <a:t>plugin</a:t>
            </a:r>
            <a:r>
              <a:rPr lang="de-DE" sz="2400" b="1" dirty="0" smtClean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800" b="1" dirty="0" smtClean="0"/>
              <a:t>Ziel: Automatisierung vieler (</a:t>
            </a:r>
            <a:r>
              <a:rPr lang="de-DE" sz="2800" b="1" dirty="0" err="1" smtClean="0"/>
              <a:t>Maven</a:t>
            </a:r>
            <a:r>
              <a:rPr lang="de-DE" sz="2800" b="1" dirty="0" smtClean="0"/>
              <a:t>-)Aufgaben</a:t>
            </a:r>
          </a:p>
          <a:p>
            <a:r>
              <a:rPr lang="de-DE" sz="2400" dirty="0" smtClean="0"/>
              <a:t>Aktualisiert die POMs</a:t>
            </a:r>
          </a:p>
          <a:p>
            <a:r>
              <a:rPr lang="de-DE" sz="2400" dirty="0" smtClean="0"/>
              <a:t>Erzeugt Tags</a:t>
            </a:r>
          </a:p>
          <a:p>
            <a:r>
              <a:rPr lang="de-DE" sz="2400" dirty="0" smtClean="0"/>
              <a:t>Führt </a:t>
            </a:r>
            <a:r>
              <a:rPr lang="de-DE" sz="2400" dirty="0" err="1" smtClean="0"/>
              <a:t>Build</a:t>
            </a:r>
            <a:r>
              <a:rPr lang="de-DE" sz="2400" dirty="0" smtClean="0"/>
              <a:t> und Tests aus</a:t>
            </a:r>
          </a:p>
          <a:p>
            <a:r>
              <a:rPr lang="de-DE" sz="2400" dirty="0" smtClean="0"/>
              <a:t>Installiert die </a:t>
            </a:r>
            <a:r>
              <a:rPr lang="de-DE" sz="2400" dirty="0" err="1" smtClean="0"/>
              <a:t>Maven</a:t>
            </a:r>
            <a:r>
              <a:rPr lang="de-DE" sz="2400" dirty="0" smtClean="0"/>
              <a:t>-Artefakte im </a:t>
            </a:r>
            <a:r>
              <a:rPr lang="de-DE" sz="2400" dirty="0" err="1" smtClean="0"/>
              <a:t>Maven</a:t>
            </a:r>
            <a:r>
              <a:rPr lang="de-DE" sz="2400" dirty="0" smtClean="0"/>
              <a:t>-Repository</a:t>
            </a:r>
          </a:p>
          <a:p>
            <a:endParaRPr lang="de-DE" sz="2400" dirty="0"/>
          </a:p>
          <a:p>
            <a:r>
              <a:rPr lang="de-DE" sz="2400" dirty="0" smtClean="0"/>
              <a:t>Nicht </a:t>
            </a:r>
            <a:r>
              <a:rPr lang="de-DE" sz="2400" dirty="0" err="1" smtClean="0"/>
              <a:t>Git</a:t>
            </a:r>
            <a:r>
              <a:rPr lang="de-DE" sz="2400" dirty="0" smtClean="0"/>
              <a:t>-spezifisch</a:t>
            </a:r>
          </a:p>
          <a:p>
            <a:r>
              <a:rPr lang="de-DE" sz="2400" dirty="0" smtClean="0"/>
              <a:t>Kein Release-Prozess im Sinne von </a:t>
            </a:r>
            <a:r>
              <a:rPr lang="de-DE" sz="2400" dirty="0" err="1" smtClean="0"/>
              <a:t>Git</a:t>
            </a:r>
            <a:r>
              <a:rPr lang="de-DE" sz="2400" dirty="0" smtClean="0"/>
              <a:t>-Flow</a:t>
            </a:r>
          </a:p>
          <a:p>
            <a:endParaRPr lang="de-DE" sz="2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8190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Konfiguration der </a:t>
            </a:r>
            <a:r>
              <a:rPr lang="de-DE" sz="1800" b="1" dirty="0" err="1" smtClean="0">
                <a:latin typeface="Calibri"/>
                <a:cs typeface="Calibri"/>
              </a:rPr>
              <a:t>Git</a:t>
            </a:r>
            <a:r>
              <a:rPr lang="de-DE" sz="1800" b="1" dirty="0" smtClean="0">
                <a:latin typeface="Calibri"/>
                <a:cs typeface="Calibri"/>
              </a:rPr>
              <a:t>- und </a:t>
            </a:r>
            <a:r>
              <a:rPr lang="de-DE" sz="1800" b="1" dirty="0" err="1" smtClean="0">
                <a:latin typeface="Calibri"/>
                <a:cs typeface="Calibri"/>
              </a:rPr>
              <a:t>Maven-Repositories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err="1" smtClean="0">
                <a:latin typeface="Calibri"/>
                <a:cs typeface="Calibri"/>
              </a:rPr>
              <a:t>Git</a:t>
            </a:r>
            <a:r>
              <a:rPr lang="de-DE" sz="1800" dirty="0" smtClean="0">
                <a:latin typeface="Calibri"/>
                <a:cs typeface="Calibri"/>
              </a:rPr>
              <a:t>-Repository kann vom „</a:t>
            </a:r>
            <a:r>
              <a:rPr lang="de-DE" sz="1800" dirty="0" err="1" smtClean="0">
                <a:latin typeface="Calibri"/>
                <a:cs typeface="Calibri"/>
              </a:rPr>
              <a:t>origin</a:t>
            </a:r>
            <a:r>
              <a:rPr lang="de-DE" sz="1800" dirty="0" smtClean="0">
                <a:latin typeface="Calibri"/>
                <a:cs typeface="Calibri"/>
              </a:rPr>
              <a:t>“ abweichen</a:t>
            </a:r>
          </a:p>
          <a:p>
            <a:r>
              <a:rPr lang="de-DE" sz="1800" dirty="0" smtClean="0">
                <a:latin typeface="Calibri"/>
                <a:cs typeface="Calibri"/>
              </a:rPr>
              <a:t>In das </a:t>
            </a:r>
            <a:r>
              <a:rPr lang="de-DE" sz="1800" dirty="0" err="1" smtClean="0">
                <a:latin typeface="Calibri"/>
                <a:cs typeface="Calibri"/>
              </a:rPr>
              <a:t>Maven</a:t>
            </a:r>
            <a:r>
              <a:rPr lang="de-DE" sz="1800" dirty="0" smtClean="0">
                <a:latin typeface="Calibri"/>
                <a:cs typeface="Calibri"/>
              </a:rPr>
              <a:t>-Repository werden die fertigen Artefakte installiert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 smtClean="0">
                <a:latin typeface="Courier New"/>
                <a:cs typeface="Courier New"/>
              </a:rPr>
              <a:t>scm:git: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GIT_REPO_URL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	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1139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Einbinden des </a:t>
            </a:r>
            <a:r>
              <a:rPr lang="de-DE" sz="1800" b="1" dirty="0" err="1" smtClean="0">
                <a:latin typeface="Calibri"/>
                <a:cs typeface="Calibri"/>
              </a:rPr>
              <a:t>Plug-ins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smtClean="0">
                <a:latin typeface="Calibri"/>
                <a:cs typeface="Calibri"/>
              </a:rPr>
              <a:t>Versionsnummer erforderlich</a:t>
            </a:r>
          </a:p>
          <a:p>
            <a:r>
              <a:rPr lang="de-DE" sz="1800" dirty="0" smtClean="0">
                <a:latin typeface="Calibri"/>
                <a:cs typeface="Calibri"/>
              </a:rPr>
              <a:t>Optional: Format des Tags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...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org.apache.maven.plugins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-release-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2.5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v@{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project.version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}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5625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[--batch-mode]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release:prepare</a:t>
            </a:r>
            <a:endParaRPr lang="de-DE" dirty="0"/>
          </a:p>
          <a:p>
            <a:r>
              <a:rPr lang="de-DE" sz="2600" dirty="0" smtClean="0"/>
              <a:t>Aktualisiert und </a:t>
            </a:r>
            <a:r>
              <a:rPr lang="de-DE" sz="2600" dirty="0" err="1"/>
              <a:t>c</a:t>
            </a:r>
            <a:r>
              <a:rPr lang="de-DE" sz="2600" dirty="0" err="1" smtClean="0"/>
              <a:t>ommittet</a:t>
            </a:r>
            <a:r>
              <a:rPr lang="de-DE" sz="2600" dirty="0" smtClean="0"/>
              <a:t> das POM mit Release-Version</a:t>
            </a:r>
          </a:p>
          <a:p>
            <a:r>
              <a:rPr lang="de-DE" sz="2600" dirty="0" smtClean="0"/>
              <a:t>Erzeugt ein Release-Tag im Repository</a:t>
            </a:r>
          </a:p>
          <a:p>
            <a:r>
              <a:rPr lang="de-DE" sz="2600" dirty="0" smtClean="0"/>
              <a:t>Aktualisiert das POM mit nächster SNAPSHOT-Version</a:t>
            </a:r>
          </a:p>
          <a:p>
            <a:endParaRPr lang="de-DE" sz="2600" dirty="0"/>
          </a:p>
          <a:p>
            <a:r>
              <a:rPr lang="de-DE" sz="2600" dirty="0" smtClean="0"/>
              <a:t>Alle Änderungen werden ins konfigurierte Repository gepusht</a:t>
            </a:r>
          </a:p>
          <a:p>
            <a:r>
              <a:rPr lang="de-DE" sz="2600" dirty="0" smtClean="0"/>
              <a:t>Hinterlässt temporäre Dateien für Schritt 2</a:t>
            </a:r>
          </a:p>
          <a:p>
            <a:pPr lvl="1"/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2293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700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release:perform</a:t>
            </a:r>
            <a:endParaRPr lang="de-DE" sz="2700" dirty="0"/>
          </a:p>
          <a:p>
            <a:r>
              <a:rPr lang="de-DE" sz="2700" dirty="0" smtClean="0"/>
              <a:t>Klont das Repository in </a:t>
            </a:r>
            <a:r>
              <a:rPr lang="de-DE" sz="2700" dirty="0" err="1" smtClean="0"/>
              <a:t>temp</a:t>
            </a:r>
            <a:r>
              <a:rPr lang="de-DE" sz="2700" dirty="0" smtClean="0"/>
              <a:t>-Verzeichnis</a:t>
            </a:r>
          </a:p>
          <a:p>
            <a:r>
              <a:rPr lang="de-DE" sz="2700" dirty="0" smtClean="0"/>
              <a:t>Ruft darin 2. </a:t>
            </a:r>
            <a:r>
              <a:rPr lang="de-DE" sz="2700" dirty="0" err="1" smtClean="0"/>
              <a:t>Maven</a:t>
            </a:r>
            <a:r>
              <a:rPr lang="de-DE" sz="2700" dirty="0" smtClean="0"/>
              <a:t> auf</a:t>
            </a:r>
          </a:p>
          <a:p>
            <a:r>
              <a:rPr lang="de-DE" sz="2700" dirty="0" smtClean="0"/>
              <a:t>Führt erneut </a:t>
            </a:r>
            <a:r>
              <a:rPr lang="de-DE" sz="2700" dirty="0" err="1" smtClean="0"/>
              <a:t>Build</a:t>
            </a:r>
            <a:r>
              <a:rPr lang="de-DE" sz="2700" dirty="0" smtClean="0"/>
              <a:t> + Tests aus</a:t>
            </a:r>
          </a:p>
          <a:p>
            <a:r>
              <a:rPr lang="de-DE" sz="2700" dirty="0" smtClean="0"/>
              <a:t>Installiert die Artefakte im zentralen </a:t>
            </a:r>
            <a:r>
              <a:rPr lang="de-DE" sz="2700" dirty="0" err="1" smtClean="0"/>
              <a:t>Maven</a:t>
            </a:r>
            <a:r>
              <a:rPr lang="de-DE" sz="2700" dirty="0" smtClean="0"/>
              <a:t>-Repository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204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release:rollback</a:t>
            </a:r>
            <a:endParaRPr lang="de-DE" sz="2700" dirty="0" smtClean="0"/>
          </a:p>
          <a:p>
            <a:r>
              <a:rPr lang="de-DE" sz="2700" dirty="0" smtClean="0"/>
              <a:t>Verwirft die in der </a:t>
            </a:r>
            <a:r>
              <a:rPr lang="de-DE" sz="2700" dirty="0" err="1" smtClean="0"/>
              <a:t>Prepare</a:t>
            </a:r>
            <a:r>
              <a:rPr lang="de-DE" sz="2700" dirty="0" smtClean="0"/>
              <a:t>-Phase gemachten Änderungen</a:t>
            </a:r>
          </a:p>
          <a:p>
            <a:r>
              <a:rPr lang="de-DE" sz="2700" dirty="0" smtClean="0"/>
              <a:t>Erzeugt ein „Rollback-Commit“</a:t>
            </a:r>
          </a:p>
          <a:p>
            <a:r>
              <a:rPr lang="de-DE" sz="2700" dirty="0" smtClean="0"/>
              <a:t>Änderungen bleiben im 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4714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de-DE" b="1" dirty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sz="1800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rene.preissel@etosquare.de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nils@nilshartmann.net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6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8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VIELEN DANK!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123950" y="1367656"/>
            <a:ext cx="6896100" cy="292544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 txBox="1">
            <a:spLocks/>
          </p:cNvSpPr>
          <p:nvPr/>
        </p:nvSpPr>
        <p:spPr>
          <a:xfrm>
            <a:off x="1352550" y="1672456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NOCH FRAGEN?</a:t>
            </a:r>
            <a:endParaRPr lang="de-DE" dirty="0"/>
          </a:p>
        </p:txBody>
      </p:sp>
      <p:sp>
        <p:nvSpPr>
          <p:cNvPr id="11" name="Textplatzhalter 11"/>
          <p:cNvSpPr txBox="1">
            <a:spLocks/>
          </p:cNvSpPr>
          <p:nvPr/>
        </p:nvSpPr>
        <p:spPr>
          <a:xfrm>
            <a:off x="1352550" y="2328664"/>
            <a:ext cx="6407150" cy="1676400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algn="ctr"/>
            <a:r>
              <a:rPr lang="de-DE" dirty="0" err="1" smtClean="0">
                <a:latin typeface="Courier"/>
                <a:cs typeface="Courier"/>
              </a:rPr>
              <a:t>git</a:t>
            </a:r>
            <a:r>
              <a:rPr lang="de-DE" dirty="0" smtClean="0">
                <a:latin typeface="Courier"/>
                <a:cs typeface="Courier"/>
              </a:rPr>
              <a:t> </a:t>
            </a:r>
            <a:r>
              <a:rPr lang="de-DE" dirty="0" err="1">
                <a:latin typeface="Courier"/>
                <a:cs typeface="Courier"/>
              </a:rPr>
              <a:t>help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pPr algn="ctr"/>
            <a:r>
              <a:rPr lang="de-DE" dirty="0" err="1">
                <a:latin typeface="Courier"/>
                <a:cs typeface="Courier"/>
              </a:rPr>
              <a:t>git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r>
              <a:rPr lang="de-DE" dirty="0">
                <a:latin typeface="Courier"/>
                <a:cs typeface="Courier"/>
              </a:rPr>
              <a:t> --</a:t>
            </a:r>
            <a:r>
              <a:rPr lang="de-DE" dirty="0" err="1">
                <a:latin typeface="Courier"/>
                <a:cs typeface="Courier"/>
              </a:rPr>
              <a:t>help</a:t>
            </a:r>
            <a:endParaRPr lang="de-DE" dirty="0">
              <a:latin typeface="Courier"/>
              <a:cs typeface="Courier"/>
            </a:endParaRPr>
          </a:p>
          <a:p>
            <a:pPr algn="ctr"/>
            <a:r>
              <a:rPr lang="de-DE" dirty="0">
                <a:latin typeface="Courier"/>
                <a:cs typeface="Courier"/>
              </a:rPr>
              <a:t>man </a:t>
            </a:r>
            <a:r>
              <a:rPr lang="de-DE" dirty="0" err="1">
                <a:latin typeface="Courier"/>
                <a:cs typeface="Courier"/>
              </a:rPr>
              <a:t>git-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endParaRPr lang="de-DE" dirty="0"/>
          </a:p>
        </p:txBody>
      </p:sp>
      <p:cxnSp>
        <p:nvCxnSpPr>
          <p:cNvPr id="12" name="Gerade Verbindung 11"/>
          <p:cNvCxnSpPr/>
          <p:nvPr/>
        </p:nvCxnSpPr>
        <p:spPr>
          <a:xfrm>
            <a:off x="1352550" y="2256656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712" y="1590669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7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547664" y="2625576"/>
            <a:ext cx="7416824" cy="3971776"/>
          </a:xfrm>
        </p:spPr>
        <p:txBody>
          <a:bodyPr/>
          <a:lstStyle/>
          <a:p>
            <a:pPr marL="0" indent="0">
              <a:buNone/>
            </a:pPr>
            <a:r>
              <a:rPr lang="de-DE" sz="2800" b="1" dirty="0" err="1" smtClean="0">
                <a:cs typeface="Calibri"/>
              </a:rPr>
              <a:t>Git</a:t>
            </a:r>
            <a:r>
              <a:rPr lang="de-DE" sz="2800" b="1" dirty="0" smtClean="0">
                <a:cs typeface="Calibri"/>
              </a:rPr>
              <a:t> </a:t>
            </a:r>
            <a:r>
              <a:rPr lang="de-DE" sz="2800" b="1" dirty="0">
                <a:cs typeface="Calibri"/>
              </a:rPr>
              <a:t>Logo </a:t>
            </a:r>
            <a:endParaRPr lang="de-DE" sz="2800" b="1" dirty="0" smtClean="0">
              <a:cs typeface="Calibri"/>
            </a:endParaRP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  <a:cs typeface="Calibri"/>
              </a:rPr>
              <a:t>http://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git-scm.com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downloads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logos</a:t>
            </a:r>
            <a:endParaRPr lang="de-DE" sz="2800" dirty="0">
              <a:solidFill>
                <a:srgbClr val="438ECC"/>
              </a:solidFill>
              <a:cs typeface="Calibri"/>
            </a:endParaRPr>
          </a:p>
          <a:p>
            <a:r>
              <a:rPr lang="de-DE" sz="2800" dirty="0" err="1" smtClean="0">
                <a:cs typeface="Calibri"/>
              </a:rPr>
              <a:t>by</a:t>
            </a:r>
            <a:r>
              <a:rPr lang="de-DE" sz="2800" dirty="0" smtClean="0">
                <a:cs typeface="Calibri"/>
              </a:rPr>
              <a:t> </a:t>
            </a:r>
            <a:r>
              <a:rPr lang="de-DE" sz="2800" dirty="0">
                <a:cs typeface="Calibri"/>
              </a:rPr>
              <a:t>Jason </a:t>
            </a:r>
            <a:r>
              <a:rPr lang="de-DE" sz="2800" dirty="0" smtClean="0">
                <a:cs typeface="Calibri"/>
              </a:rPr>
              <a:t>Long</a:t>
            </a:r>
          </a:p>
          <a:p>
            <a:endParaRPr lang="de-DE" sz="2800" dirty="0">
              <a:cs typeface="Calibri"/>
            </a:endParaRPr>
          </a:p>
          <a:p>
            <a:pPr marL="0" indent="0">
              <a:buNone/>
            </a:pPr>
            <a:r>
              <a:rPr lang="de-DE" b="1" dirty="0" smtClean="0"/>
              <a:t>Icons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</a:rPr>
              <a:t>http://</a:t>
            </a:r>
            <a:r>
              <a:rPr lang="de-DE" sz="2800" dirty="0" err="1">
                <a:solidFill>
                  <a:srgbClr val="438ECC"/>
                </a:solidFill>
              </a:rPr>
              <a:t>shreyasachar.github.io</a:t>
            </a:r>
            <a:r>
              <a:rPr lang="de-DE" sz="2800" dirty="0">
                <a:solidFill>
                  <a:srgbClr val="438ECC"/>
                </a:solidFill>
              </a:rPr>
              <a:t>/</a:t>
            </a:r>
            <a:r>
              <a:rPr lang="de-DE" sz="2800" dirty="0" err="1">
                <a:solidFill>
                  <a:srgbClr val="438ECC"/>
                </a:solidFill>
              </a:rPr>
              <a:t>AndroidAssetStudio</a:t>
            </a:r>
            <a:r>
              <a:rPr lang="de-DE" sz="28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800" dirty="0" err="1" smtClean="0"/>
              <a:t>by</a:t>
            </a:r>
            <a:r>
              <a:rPr lang="de-DE" sz="2800" dirty="0" smtClean="0"/>
              <a:t> </a:t>
            </a:r>
            <a:r>
              <a:rPr lang="de-DE" sz="2800" dirty="0" err="1" smtClean="0"/>
              <a:t>shreyasachar</a:t>
            </a:r>
            <a:endParaRPr lang="de-DE" sz="2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COPYRIGHT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34" y="2780927"/>
            <a:ext cx="1026429" cy="1026429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48" y="1019113"/>
            <a:ext cx="1137001" cy="266948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547664" y="916729"/>
            <a:ext cx="7280452" cy="784830"/>
          </a:xfrm>
          <a:prstGeom prst="rect">
            <a:avLst/>
          </a:prstGeom>
        </p:spPr>
        <p:txBody>
          <a:bodyPr wrap="square" lIns="0" rIns="0" bIns="0">
            <a:spAutoFit/>
          </a:bodyPr>
          <a:lstStyle/>
          <a:p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Licensed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under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the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Creative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Commons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Attribution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3.0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Unported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:</a:t>
            </a:r>
            <a:endParaRPr lang="de-DE" sz="2400" dirty="0">
              <a:solidFill>
                <a:srgbClr val="4D4D4D"/>
              </a:solidFill>
              <a:cs typeface="Calibri"/>
            </a:endParaRP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65" y="4869160"/>
            <a:ext cx="863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20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idx="1"/>
          </p:nvPr>
        </p:nvSpPr>
        <p:spPr>
          <a:xfrm>
            <a:off x="315884" y="4797152"/>
            <a:ext cx="8512232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Ein Branch ist im Workspace immer aktiv (Default: „master“).</a:t>
            </a:r>
            <a:endParaRPr sz="1700" dirty="0" smtClean="0"/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 smtClean="0"/>
              <a:t>Ein Branch ist nichts weiter als der Zeiger </a:t>
            </a:r>
            <a:r>
              <a:rPr lang="de-DE" sz="1700" dirty="0" smtClean="0"/>
              <a:t>(</a:t>
            </a:r>
            <a:r>
              <a:rPr lang="de-DE" sz="1700" dirty="0" smtClean="0">
                <a:solidFill>
                  <a:srgbClr val="009587"/>
                </a:solidFill>
              </a:rPr>
              <a:t>Referenz</a:t>
            </a:r>
            <a:r>
              <a:rPr lang="de-DE" sz="1700" dirty="0" smtClean="0"/>
              <a:t>) </a:t>
            </a:r>
            <a:r>
              <a:rPr sz="1700" dirty="0" smtClean="0"/>
              <a:t>auf ein Commit.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 smtClean="0"/>
              <a:t>Bei </a:t>
            </a:r>
            <a:r>
              <a:rPr sz="1700" dirty="0"/>
              <a:t>jedem neuen Commit wird der aktive Branch auf das neue Commit gesetzt.</a:t>
            </a:r>
          </a:p>
        </p:txBody>
      </p:sp>
      <p:sp>
        <p:nvSpPr>
          <p:cNvPr id="247" name="Shape 247"/>
          <p:cNvSpPr/>
          <p:nvPr/>
        </p:nvSpPr>
        <p:spPr>
          <a:xfrm>
            <a:off x="5757979" y="4348956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de-DE" sz="1000" dirty="0">
                <a:solidFill>
                  <a:srgbClr val="4D4D4D"/>
                </a:solidFill>
              </a:rPr>
              <a:t>(</a:t>
            </a:r>
            <a:r>
              <a:rPr sz="1000" dirty="0" smtClean="0">
                <a:solidFill>
                  <a:srgbClr val="4D4D4D"/>
                </a:solidFill>
              </a:rPr>
              <a:t>aus </a:t>
            </a:r>
            <a:r>
              <a:rPr sz="1000" dirty="0">
                <a:solidFill>
                  <a:srgbClr val="4D4D4D"/>
                </a:solidFill>
              </a:rPr>
              <a:t>„Git - Grundlagen und Workflows</a:t>
            </a:r>
            <a:r>
              <a:rPr sz="1000" dirty="0" smtClean="0">
                <a:solidFill>
                  <a:srgbClr val="4D4D4D"/>
                </a:solidFill>
              </a:rPr>
              <a:t>“</a:t>
            </a:r>
            <a:r>
              <a:rPr lang="de-DE" sz="1000" dirty="0" smtClean="0">
                <a:solidFill>
                  <a:srgbClr val="4D4D4D"/>
                </a:solidFill>
              </a:rPr>
              <a:t>)</a:t>
            </a:r>
            <a:endParaRPr sz="1000" dirty="0">
              <a:solidFill>
                <a:srgbClr val="4D4D4D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600" spc="-105" dirty="0" smtClean="0"/>
              <a:t>VERZWEIGUNGEN - BRANCHES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56" y="1271929"/>
            <a:ext cx="6510408" cy="30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4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ZUGABE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0385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434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>
                <a:solidFill>
                  <a:srgbClr val="438ECC"/>
                </a:solidFill>
              </a:rPr>
              <a:t>https://bitbucket.org/atlassian/jgit-flow/wiki/</a:t>
            </a:r>
            <a:r>
              <a:rPr lang="de-DE" sz="2800" b="1" dirty="0" smtClean="0">
                <a:solidFill>
                  <a:srgbClr val="438ECC"/>
                </a:solidFill>
              </a:rPr>
              <a:t>Home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2800" b="1" dirty="0" smtClean="0"/>
          </a:p>
          <a:p>
            <a:pPr marL="0" indent="0">
              <a:buNone/>
            </a:pPr>
            <a:r>
              <a:rPr lang="de-DE" sz="2800" b="1" dirty="0" smtClean="0"/>
              <a:t>Ziel: </a:t>
            </a:r>
            <a:r>
              <a:rPr lang="de-DE" sz="2800" b="1" dirty="0" err="1" smtClean="0"/>
              <a:t>GitFlow</a:t>
            </a:r>
            <a:r>
              <a:rPr lang="de-DE" sz="2800" b="1" dirty="0" smtClean="0"/>
              <a:t>-Unterstützung für </a:t>
            </a:r>
            <a:r>
              <a:rPr lang="de-DE" sz="2800" b="1" dirty="0" err="1" smtClean="0"/>
              <a:t>Maven</a:t>
            </a:r>
            <a:endParaRPr lang="de-DE" sz="2800" b="1" dirty="0" smtClean="0"/>
          </a:p>
          <a:p>
            <a:r>
              <a:rPr lang="de-DE" sz="2800" dirty="0" smtClean="0"/>
              <a:t>Unterstützung für Entwicklungs- und </a:t>
            </a:r>
            <a:r>
              <a:rPr lang="de-DE" sz="2800" dirty="0" err="1" smtClean="0"/>
              <a:t>Releaseprozess</a:t>
            </a:r>
            <a:endParaRPr lang="de-DE" sz="2800" dirty="0" smtClean="0"/>
          </a:p>
          <a:p>
            <a:pPr lvl="1"/>
            <a:r>
              <a:rPr lang="de-DE" sz="2400" dirty="0" smtClean="0"/>
              <a:t>Feature</a:t>
            </a:r>
          </a:p>
          <a:p>
            <a:pPr lvl="1"/>
            <a:r>
              <a:rPr lang="de-DE" sz="2400" dirty="0" smtClean="0"/>
              <a:t>Release </a:t>
            </a:r>
          </a:p>
          <a:p>
            <a:pPr lvl="1"/>
            <a:r>
              <a:rPr lang="de-DE" sz="2400" dirty="0" smtClean="0"/>
              <a:t>Hotfix</a:t>
            </a:r>
          </a:p>
          <a:p>
            <a:r>
              <a:rPr lang="de-DE" sz="2800" dirty="0" smtClean="0"/>
              <a:t>Mehr als nur POM-Pflege</a:t>
            </a:r>
          </a:p>
          <a:p>
            <a:endParaRPr lang="de-DE" sz="2800" dirty="0" smtClean="0"/>
          </a:p>
          <a:p>
            <a:r>
              <a:rPr lang="de-DE" sz="2800" dirty="0" err="1" smtClean="0"/>
              <a:t>Git</a:t>
            </a:r>
            <a:r>
              <a:rPr lang="de-DE" sz="2800" dirty="0" smtClean="0"/>
              <a:t>-spezifisch</a:t>
            </a:r>
          </a:p>
          <a:p>
            <a:r>
              <a:rPr lang="de-DE" sz="2800" dirty="0" smtClean="0"/>
              <a:t>Gute Unterstützung von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pPr lvl="1"/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0304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>
                <a:cs typeface="Calibri"/>
              </a:rPr>
              <a:t>Konfiguration </a:t>
            </a:r>
            <a:r>
              <a:rPr lang="de-DE" b="1" dirty="0" smtClean="0">
                <a:cs typeface="Calibri"/>
              </a:rPr>
              <a:t>des </a:t>
            </a:r>
            <a:r>
              <a:rPr lang="de-DE" b="1" dirty="0" err="1" smtClean="0">
                <a:cs typeface="Calibri"/>
              </a:rPr>
              <a:t>Maven</a:t>
            </a:r>
            <a:r>
              <a:rPr lang="de-DE" b="1" dirty="0" err="1">
                <a:cs typeface="Calibri"/>
              </a:rPr>
              <a:t>-Repositories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Als </a:t>
            </a:r>
            <a:r>
              <a:rPr lang="de-DE" sz="2400" dirty="0" err="1" smtClean="0">
                <a:cs typeface="Calibri"/>
              </a:rPr>
              <a:t>Git</a:t>
            </a:r>
            <a:r>
              <a:rPr lang="de-DE" sz="2400" dirty="0" smtClean="0">
                <a:cs typeface="Calibri"/>
              </a:rPr>
              <a:t>-Repository wird das „</a:t>
            </a:r>
            <a:r>
              <a:rPr lang="de-DE" sz="2400" dirty="0" err="1" smtClean="0">
                <a:cs typeface="Calibri"/>
              </a:rPr>
              <a:t>origin</a:t>
            </a:r>
            <a:r>
              <a:rPr lang="de-DE" sz="2400" dirty="0" smtClean="0">
                <a:cs typeface="Calibri"/>
              </a:rPr>
              <a:t>“ verwendet</a:t>
            </a:r>
          </a:p>
          <a:p>
            <a:r>
              <a:rPr lang="de-DE" sz="2400" dirty="0" smtClean="0">
                <a:cs typeface="Calibri"/>
              </a:rPr>
              <a:t>Für das </a:t>
            </a:r>
            <a:r>
              <a:rPr lang="de-DE" sz="2400" dirty="0" err="1" smtClean="0">
                <a:cs typeface="Calibri"/>
              </a:rPr>
              <a:t>Deployment</a:t>
            </a:r>
            <a:r>
              <a:rPr lang="de-DE" sz="2400" dirty="0" smtClean="0">
                <a:cs typeface="Calibri"/>
              </a:rPr>
              <a:t> muss </a:t>
            </a:r>
            <a:r>
              <a:rPr lang="de-DE" sz="2400" dirty="0" err="1" smtClean="0">
                <a:cs typeface="Calibri"/>
              </a:rPr>
              <a:t>Maven</a:t>
            </a:r>
            <a:r>
              <a:rPr lang="de-DE" sz="2400" dirty="0" smtClean="0">
                <a:cs typeface="Calibri"/>
              </a:rPr>
              <a:t>-Repository konfiguriert werden</a:t>
            </a:r>
          </a:p>
          <a:p>
            <a:endParaRPr lang="de-DE" sz="2400" dirty="0">
              <a:cs typeface="Calibri"/>
            </a:endParaRPr>
          </a:p>
          <a:p>
            <a:pPr marL="0" indent="0">
              <a:buNone/>
            </a:pPr>
            <a:endParaRPr lang="de-DE" sz="2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9117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>
                <a:cs typeface="Calibri"/>
              </a:rPr>
              <a:t>Einbinden des </a:t>
            </a:r>
            <a:r>
              <a:rPr lang="de-DE" b="1" dirty="0" err="1" smtClean="0">
                <a:cs typeface="Calibri"/>
              </a:rPr>
              <a:t>JGit</a:t>
            </a:r>
            <a:r>
              <a:rPr lang="de-DE" b="1" dirty="0" smtClean="0">
                <a:cs typeface="Calibri"/>
              </a:rPr>
              <a:t>-Flow </a:t>
            </a:r>
            <a:r>
              <a:rPr lang="de-DE" b="1" dirty="0" err="1" smtClean="0">
                <a:cs typeface="Calibri"/>
              </a:rPr>
              <a:t>Plug-ins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Zahlreiche Konfigurationsmöglichkeiten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external.atlassian.jgitflow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jgitflow-maven-plugin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1.0-m4.3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2826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Installiert Artefakte (vom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?!)</a:t>
            </a:r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6461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r>
              <a:rPr lang="de-DE" sz="2800" dirty="0"/>
              <a:t> </a:t>
            </a:r>
            <a:r>
              <a:rPr lang="de-DE" sz="2800" dirty="0" smtClean="0"/>
              <a:t>für nächstes Release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smtClean="0">
                <a:solidFill>
                  <a:srgbClr val="009587"/>
                </a:solidFill>
              </a:rPr>
              <a:t>master</a:t>
            </a:r>
            <a:r>
              <a:rPr lang="de-DE" sz="2800" dirty="0" smtClean="0"/>
              <a:t>-</a:t>
            </a:r>
            <a:r>
              <a:rPr lang="de-DE" sz="2800" dirty="0"/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/>
          </a:p>
          <a:p>
            <a:pPr lvl="1"/>
            <a:r>
              <a:rPr lang="de-DE" sz="2400" dirty="0" smtClean="0"/>
              <a:t>Sorgt dafür, dass es nicht zu </a:t>
            </a:r>
            <a:r>
              <a:rPr lang="de-DE" sz="2400" dirty="0" err="1" smtClean="0"/>
              <a:t>Merge</a:t>
            </a:r>
            <a:r>
              <a:rPr lang="de-DE" sz="2400" dirty="0" smtClean="0"/>
              <a:t>-Konflikten auf Grund der Versionsangabe in </a:t>
            </a:r>
            <a:r>
              <a:rPr lang="de-DE" sz="2400" smtClean="0"/>
              <a:t>den POMs kommt!</a:t>
            </a:r>
            <a:endParaRPr lang="de-DE" sz="2400" dirty="0" smtClean="0"/>
          </a:p>
          <a:p>
            <a:r>
              <a:rPr lang="de-DE" sz="2800" dirty="0" err="1" smtClean="0"/>
              <a:t>Deployed</a:t>
            </a:r>
            <a:r>
              <a:rPr lang="de-DE" sz="2800" dirty="0" smtClean="0"/>
              <a:t> </a:t>
            </a:r>
            <a:r>
              <a:rPr lang="de-DE" sz="2800" dirty="0" err="1" smtClean="0"/>
              <a:t>Maven</a:t>
            </a:r>
            <a:r>
              <a:rPr lang="de-DE" sz="2800" dirty="0" smtClean="0"/>
              <a:t> Artefakte in zentrales Repository</a:t>
            </a:r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305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-v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[&lt;start-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wechseln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löschen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 –a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anlegen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BRANCHES &amp; TAGS:  ÜBERBLICK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0958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head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Alle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anzeigen (siehe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auch </a:t>
            </a:r>
            <a:r>
              <a:rPr lang="de-DE" sz="1800" dirty="0" smtClean="0">
                <a:solidFill>
                  <a:srgbClr val="009587"/>
                </a:solidFill>
              </a:rPr>
              <a:t>.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>
                <a:solidFill>
                  <a:srgbClr val="009587"/>
                </a:solidFill>
              </a:rPr>
              <a:t>/</a:t>
            </a:r>
            <a:r>
              <a:rPr lang="de-DE" sz="1800" dirty="0" err="1">
                <a:solidFill>
                  <a:srgbClr val="009587"/>
                </a:solidFill>
              </a:rPr>
              <a:t>refs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--tags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dereference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Annotated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Tags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dereferenzieren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update-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full-ref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explizit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aktualisieren</a:t>
            </a:r>
          </a:p>
          <a:p>
            <a:pPr marL="0" indent="0" algn="ctr">
              <a:buNone/>
            </a:pPr>
            <a:endParaRPr lang="de-DE" sz="1200" dirty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#Index + Workspace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Index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soft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Nur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[+Index +Workspace]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des aktuellen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Branches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setzen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-Änderungen nachvollziehen</a:t>
            </a:r>
            <a:b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7387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buNone/>
              <a:defRPr/>
            </a:pPr>
            <a:r>
              <a:rPr lang="de-DE" sz="2400" b="1" dirty="0" err="1" smtClean="0"/>
              <a:t>Repository</a:t>
            </a:r>
            <a:r>
              <a:rPr lang="de-DE" sz="2400" b="1" dirty="0" smtClean="0"/>
              <a:t>: </a:t>
            </a:r>
            <a:r>
              <a:rPr lang="de-DE" sz="2400" b="1" dirty="0" err="1" smtClean="0">
                <a:solidFill>
                  <a:srgbClr val="438ECC"/>
                </a:solidFill>
              </a:rPr>
              <a:t>interna/einstieg</a:t>
            </a:r>
            <a:endParaRPr lang="de-DE" sz="2400" b="1" dirty="0" smtClean="0">
              <a:solidFill>
                <a:srgbClr val="438ECC"/>
              </a:solidFill>
            </a:endParaRPr>
          </a:p>
          <a:p>
            <a:pPr lvl="0">
              <a:defRPr/>
            </a:pPr>
            <a:r>
              <a:rPr lang="de-DE" sz="2400" dirty="0" smtClean="0"/>
              <a:t>Aufgabe 1:</a:t>
            </a:r>
            <a:br>
              <a:rPr lang="de-DE" sz="2400" dirty="0" smtClean="0"/>
            </a:br>
            <a:r>
              <a:rPr lang="de-DE" sz="2400" dirty="0" smtClean="0"/>
              <a:t>Untersuchen Sie die </a:t>
            </a:r>
            <a:r>
              <a:rPr lang="de-DE" sz="2400" dirty="0" err="1" smtClean="0"/>
              <a:t>Trees</a:t>
            </a:r>
            <a:r>
              <a:rPr lang="de-DE" sz="2400" dirty="0" smtClean="0"/>
              <a:t> der beiden ersten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(</a:t>
            </a:r>
            <a:r>
              <a:rPr lang="de-DE" sz="2400" dirty="0" smtClean="0">
                <a:solidFill>
                  <a:srgbClr val="438ECC"/>
                </a:solidFill>
              </a:rPr>
              <a:t>9a6686</a:t>
            </a:r>
            <a:r>
              <a:rPr lang="de-DE" sz="2400" dirty="0" smtClean="0"/>
              <a:t> und </a:t>
            </a:r>
            <a:r>
              <a:rPr lang="de-DE" sz="2400" dirty="0" smtClean="0">
                <a:solidFill>
                  <a:srgbClr val="438ECC"/>
                </a:solidFill>
              </a:rPr>
              <a:t>a2e182</a:t>
            </a:r>
            <a:r>
              <a:rPr lang="de-DE" sz="2400" dirty="0" smtClean="0"/>
              <a:t>). Wie viele neue </a:t>
            </a:r>
            <a:r>
              <a:rPr lang="de-DE" sz="2400" dirty="0" err="1" smtClean="0"/>
              <a:t>Blobs</a:t>
            </a:r>
            <a:r>
              <a:rPr lang="de-DE" sz="2400" dirty="0" smtClean="0"/>
              <a:t> und </a:t>
            </a:r>
            <a:r>
              <a:rPr lang="de-DE" sz="2400" dirty="0" err="1" smtClean="0"/>
              <a:t>Trees</a:t>
            </a:r>
            <a:r>
              <a:rPr lang="de-DE" sz="2400" dirty="0" smtClean="0"/>
              <a:t> mussten für das zweite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angelegt werden?</a:t>
            </a:r>
          </a:p>
          <a:p>
            <a:pPr lvl="0">
              <a:defRPr/>
            </a:pPr>
            <a:r>
              <a:rPr lang="de-DE" sz="2400" dirty="0" smtClean="0"/>
              <a:t>Aufgabe 2:</a:t>
            </a:r>
            <a:br>
              <a:rPr lang="de-DE" sz="2400" dirty="0" smtClean="0"/>
            </a:br>
            <a:r>
              <a:rPr lang="de-DE" sz="2400" dirty="0" smtClean="0"/>
              <a:t>Ab </a:t>
            </a:r>
            <a:r>
              <a:rPr lang="de-DE" sz="2400" dirty="0" err="1" smtClean="0"/>
              <a:t>wieviel</a:t>
            </a:r>
            <a:r>
              <a:rPr lang="de-DE" sz="2400" dirty="0" smtClean="0"/>
              <a:t> Prozent erkennt </a:t>
            </a:r>
            <a:r>
              <a:rPr lang="de-DE" sz="2400" dirty="0" err="1" smtClean="0"/>
              <a:t>Git</a:t>
            </a:r>
            <a:r>
              <a:rPr lang="de-DE" sz="2400" dirty="0" smtClean="0"/>
              <a:t> das Unbenennen der Datei </a:t>
            </a:r>
            <a:br>
              <a:rPr lang="de-DE" sz="2400" dirty="0" smtClean="0"/>
            </a:br>
            <a:r>
              <a:rPr lang="de-DE" sz="2400" dirty="0" smtClean="0"/>
              <a:t>von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src/en/Hello.groovy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src/en/HelloWorld.groovy</a:t>
            </a:r>
            <a:r>
              <a:rPr lang="de-DE" sz="2400" dirty="0" smtClean="0"/>
              <a:t>?</a:t>
            </a:r>
          </a:p>
          <a:p>
            <a:pPr lvl="0">
              <a:defRPr/>
            </a:pPr>
            <a:r>
              <a:rPr lang="de-DE" sz="2400" dirty="0" smtClean="0"/>
              <a:t>Aufgabe 3:</a:t>
            </a:r>
            <a:br>
              <a:rPr lang="de-DE" sz="2400" dirty="0" smtClean="0"/>
            </a:br>
            <a:r>
              <a:rPr lang="de-DE" sz="2400" dirty="0" smtClean="0"/>
              <a:t>Erzeugen Sie ein neues Commit auf Basis des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</a:t>
            </a:r>
            <a:r>
              <a:rPr lang="de-DE" sz="2400" dirty="0" smtClean="0">
                <a:solidFill>
                  <a:srgbClr val="438ECC"/>
                </a:solidFill>
              </a:rPr>
              <a:t>f495c5</a:t>
            </a:r>
            <a:r>
              <a:rPr lang="de-DE" sz="2400" dirty="0" smtClean="0"/>
              <a:t>, welches nur die zwei Dateien (</a:t>
            </a:r>
            <a:r>
              <a:rPr lang="de-DE" sz="2400" dirty="0" err="1" smtClean="0">
                <a:solidFill>
                  <a:srgbClr val="438ECC"/>
                </a:solidFill>
              </a:rPr>
              <a:t>src</a:t>
            </a:r>
            <a:r>
              <a:rPr lang="de-DE" sz="2400" dirty="0" smtClean="0">
                <a:solidFill>
                  <a:srgbClr val="438ECC"/>
                </a:solidFill>
              </a:rPr>
              <a:t>/en/</a:t>
            </a:r>
            <a:r>
              <a:rPr lang="de-DE" sz="2400" dirty="0" err="1" smtClean="0">
                <a:solidFill>
                  <a:srgbClr val="438ECC"/>
                </a:solidFill>
              </a:rPr>
              <a:t>Hello.groovy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438ECC"/>
                </a:solidFill>
              </a:rPr>
              <a:t>src</a:t>
            </a:r>
            <a:r>
              <a:rPr lang="de-DE" sz="2400" dirty="0" smtClean="0">
                <a:solidFill>
                  <a:srgbClr val="438ECC"/>
                </a:solidFill>
              </a:rPr>
              <a:t>/en/</a:t>
            </a:r>
            <a:r>
              <a:rPr lang="de-DE" sz="2400" dirty="0" err="1" smtClean="0">
                <a:solidFill>
                  <a:srgbClr val="438ECC"/>
                </a:solidFill>
              </a:rPr>
              <a:t>World.groovy</a:t>
            </a:r>
            <a:r>
              <a:rPr lang="de-DE" sz="2400" dirty="0" smtClean="0"/>
              <a:t>) als Root-</a:t>
            </a:r>
            <a:r>
              <a:rPr lang="de-DE" sz="2400" dirty="0" err="1" smtClean="0"/>
              <a:t>Tree</a:t>
            </a:r>
            <a:r>
              <a:rPr lang="de-DE" sz="2400" dirty="0" smtClean="0"/>
              <a:t> (</a:t>
            </a:r>
            <a:r>
              <a:rPr lang="de-DE" sz="2400" dirty="0" err="1" smtClean="0">
                <a:solidFill>
                  <a:srgbClr val="438ECC"/>
                </a:solidFill>
              </a:rPr>
              <a:t>Hello.groovy</a:t>
            </a:r>
            <a:r>
              <a:rPr lang="de-DE" sz="2400" dirty="0" smtClean="0"/>
              <a:t> und </a:t>
            </a:r>
            <a:r>
              <a:rPr lang="de-DE" sz="2400" dirty="0" err="1" smtClean="0">
                <a:solidFill>
                  <a:srgbClr val="438ECC"/>
                </a:solidFill>
              </a:rPr>
              <a:t>World.groovy</a:t>
            </a:r>
            <a:r>
              <a:rPr lang="de-DE" sz="2400" dirty="0" smtClean="0"/>
              <a:t>)beinhaltet und keinen Parent hat.</a:t>
            </a:r>
          </a:p>
          <a:p>
            <a:pPr lvl="0">
              <a:defRPr/>
            </a:pPr>
            <a:r>
              <a:rPr lang="de-DE" sz="2400" dirty="0" smtClean="0"/>
              <a:t>Aufgabe 4:</a:t>
            </a:r>
            <a:br>
              <a:rPr lang="de-DE" sz="2400" dirty="0" smtClean="0"/>
            </a:br>
            <a:r>
              <a:rPr lang="de-DE" sz="2400" dirty="0" smtClean="0"/>
              <a:t>Überprüfen Sie ob das angelegte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aus Aufgabe 3 als </a:t>
            </a:r>
            <a:r>
              <a:rPr lang="de-DE" sz="2400" dirty="0" err="1" smtClean="0"/>
              <a:t>Garbage</a:t>
            </a:r>
            <a:r>
              <a:rPr lang="de-DE" sz="2400" dirty="0" smtClean="0"/>
              <a:t> erkannt wird.</a:t>
            </a:r>
          </a:p>
          <a:p>
            <a:pPr lvl="0">
              <a:defRPr/>
            </a:pPr>
            <a:r>
              <a:rPr lang="de-DE" sz="2400" dirty="0" smtClean="0"/>
              <a:t>Aufgabe 5 (optional):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Tree-Objekt</a:t>
            </a:r>
            <a:r>
              <a:rPr lang="de-DE" sz="2400" dirty="0" smtClean="0"/>
              <a:t>, welches nur die Dateien aus Aufgabe 3 im Verzeichnis „</a:t>
            </a:r>
            <a:r>
              <a:rPr lang="de-DE" sz="2400" dirty="0" err="1" smtClean="0">
                <a:solidFill>
                  <a:srgbClr val="438ECC"/>
                </a:solidFill>
              </a:rPr>
              <a:t>en/src</a:t>
            </a:r>
            <a:r>
              <a:rPr lang="de-DE" sz="2400" dirty="0" smtClean="0"/>
              <a:t>“ beinhaltet. </a:t>
            </a:r>
            <a:br>
              <a:rPr lang="de-DE" sz="2400" dirty="0" smtClean="0"/>
            </a:br>
            <a:r>
              <a:rPr lang="de-DE" sz="2400" dirty="0" smtClean="0"/>
              <a:t>Erzeugen Sie davon ausgehend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ohne </a:t>
            </a:r>
            <a:r>
              <a:rPr lang="de-DE" sz="2400" dirty="0" err="1" smtClean="0"/>
              <a:t>Parent</a:t>
            </a:r>
            <a:r>
              <a:rPr lang="de-DE" sz="2400" dirty="0" smtClean="0"/>
              <a:t>. </a:t>
            </a:r>
            <a:br>
              <a:rPr lang="de-DE" sz="2400" dirty="0" smtClean="0"/>
            </a:br>
            <a:r>
              <a:rPr lang="de-DE" sz="2400" dirty="0" smtClean="0"/>
              <a:t>Verschieben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auf dieses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</a:t>
            </a:r>
            <a:br>
              <a:rPr lang="de-DE" sz="2400" dirty="0" smtClean="0"/>
            </a:br>
            <a:r>
              <a:rPr lang="de-DE" sz="2400" dirty="0" smtClean="0"/>
              <a:t>Setzen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wieder auf das vorherige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 </a:t>
            </a:r>
          </a:p>
          <a:p>
            <a:pPr lvl="0">
              <a:defRPr/>
            </a:pPr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59632" y="196556"/>
            <a:ext cx="7720144" cy="446128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rgbClr val="438ECC"/>
                </a:solidFill>
              </a:rPr>
              <a:t>ÜBUNG</a:t>
            </a:r>
            <a:r>
              <a:rPr lang="de-DE" dirty="0" smtClean="0"/>
              <a:t>: OBJEKTDATENBANK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6164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1781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3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merge</a:t>
            </a:r>
            <a:r>
              <a:rPr lang="de-DE" b="1" dirty="0" smtClean="0">
                <a:solidFill>
                  <a:srgbClr val="009587"/>
                </a:solidFill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</a:rPr>
              <a:t>branch</a:t>
            </a:r>
            <a:r>
              <a:rPr lang="de-DE" b="1" dirty="0" smtClean="0">
                <a:solidFill>
                  <a:srgbClr val="009587"/>
                </a:solidFill>
              </a:rPr>
              <a:t>&gt;</a:t>
            </a:r>
          </a:p>
          <a:p>
            <a:pPr marL="0" indent="0">
              <a:buNone/>
            </a:pPr>
            <a:r>
              <a:rPr lang="de-DE" b="1" dirty="0" err="1" smtClean="0"/>
              <a:t>Merge</a:t>
            </a:r>
            <a:r>
              <a:rPr lang="de-DE" b="1" dirty="0" smtClean="0"/>
              <a:t>-Commit</a:t>
            </a:r>
            <a:r>
              <a:rPr lang="de-DE" dirty="0" smtClean="0"/>
              <a:t>: zwei oder mehr </a:t>
            </a:r>
            <a:r>
              <a:rPr lang="de-DE" dirty="0" err="1" smtClean="0"/>
              <a:t>Parents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2" cy="287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33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log --first-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dirty="0" smtClean="0"/>
              <a:t>First-Parent-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3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02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HEAD^</a:t>
            </a:r>
          </a:p>
          <a:p>
            <a:r>
              <a:rPr lang="de-DE" sz="2400" dirty="0" smtClean="0"/>
              <a:t>Kann verwendet werden, um einen </a:t>
            </a:r>
            <a:r>
              <a:rPr lang="de-DE" sz="2400" dirty="0" err="1" smtClean="0"/>
              <a:t>Merge</a:t>
            </a:r>
            <a:r>
              <a:rPr lang="de-DE" sz="2400" dirty="0" smtClean="0"/>
              <a:t> zu verwerfen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3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3" y="3212976"/>
            <a:ext cx="8512235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12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627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smtClean="0"/>
              <a:t>Nur </a:t>
            </a:r>
            <a:r>
              <a:rPr lang="de-DE" sz="2400" b="1" dirty="0" smtClean="0"/>
              <a:t>ein</a:t>
            </a:r>
            <a:r>
              <a:rPr lang="de-DE" sz="2400" dirty="0" smtClean="0"/>
              <a:t>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hat sich verändert</a:t>
            </a:r>
          </a:p>
          <a:p>
            <a:pPr lvl="1"/>
            <a:r>
              <a:rPr lang="de-DE" sz="2000" dirty="0" smtClean="0"/>
              <a:t>Kein (</a:t>
            </a:r>
            <a:r>
              <a:rPr lang="de-DE" sz="2000" dirty="0" err="1" smtClean="0"/>
              <a:t>Merge</a:t>
            </a:r>
            <a:r>
              <a:rPr lang="de-DE" sz="2000" dirty="0" smtClean="0"/>
              <a:t>-)Commit</a:t>
            </a:r>
          </a:p>
          <a:p>
            <a:pPr lvl="1"/>
            <a:r>
              <a:rPr lang="de-DE" sz="2000" dirty="0" smtClean="0"/>
              <a:t>Voraussetzung für </a:t>
            </a:r>
            <a:r>
              <a:rPr lang="de-DE" sz="2000" dirty="0" smtClean="0">
                <a:solidFill>
                  <a:srgbClr val="009587"/>
                </a:solidFill>
              </a:rPr>
              <a:t>push</a:t>
            </a:r>
            <a:endParaRPr lang="de-DE" sz="20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8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0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--ff-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only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14350" indent="-457200"/>
            <a:r>
              <a:rPr lang="de-DE" sz="2000" dirty="0" smtClean="0"/>
              <a:t>Erzwingt FF-</a:t>
            </a:r>
            <a:r>
              <a:rPr lang="de-DE" sz="2000" dirty="0" err="1" smtClean="0"/>
              <a:t>Merge</a:t>
            </a:r>
            <a:endParaRPr lang="de-DE" sz="2000" dirty="0" smtClean="0"/>
          </a:p>
          <a:p>
            <a:pPr marL="514350" indent="-457200"/>
            <a:r>
              <a:rPr lang="de-DE" sz="2000" dirty="0" smtClean="0"/>
              <a:t>Schlägt fehl, wenn nicht möglich</a:t>
            </a:r>
            <a:endParaRPr lang="de-DE" sz="2800" dirty="0" smtClean="0"/>
          </a:p>
          <a:p>
            <a:pPr marL="5715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FASTFORWARD-MERGE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08" y="2276872"/>
            <a:ext cx="4689584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4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48755" y="1505966"/>
            <a:ext cx="8512232" cy="1991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  <a:solidFill>
                  <a:srgbClr val="ED6F49"/>
                </a:solidFill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  <a:solidFill>
                  <a:srgbClr val="ED6F49"/>
                </a:solidFill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  <a:solidFill>
                  <a:srgbClr val="ED6F49"/>
                </a:solidFill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</a:t>
            </a:r>
            <a:endParaRPr lang="de-DE" sz="2400" b="1" dirty="0" smtClean="0"/>
          </a:p>
          <a:p>
            <a:pPr marL="0" indent="0">
              <a:buNone/>
            </a:pPr>
            <a:r>
              <a:rPr lang="de-DE" sz="2400" b="1" dirty="0" smtClean="0"/>
              <a:t>Entwickler </a:t>
            </a:r>
            <a:r>
              <a:rPr lang="de-DE" sz="2400" b="1" dirty="0"/>
              <a:t>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1800" dirty="0" smtClean="0"/>
              <a:t>Co-Autor des Buchs „</a:t>
            </a:r>
            <a:r>
              <a:rPr lang="de-DE" sz="1800" dirty="0" err="1" smtClean="0"/>
              <a:t>Git</a:t>
            </a:r>
            <a:r>
              <a:rPr lang="de-DE" sz="1800" dirty="0" smtClean="0"/>
              <a:t>: Dezentrale Versionsverwaltung im Team –</a:t>
            </a:r>
          </a:p>
          <a:p>
            <a:pPr marL="0" indent="0">
              <a:buNone/>
            </a:pPr>
            <a:r>
              <a:rPr lang="de-DE" sz="1800" dirty="0" smtClean="0"/>
              <a:t>Grundlagen und Workflows“</a:t>
            </a:r>
          </a:p>
          <a:p>
            <a:pPr marL="0" indent="0">
              <a:buNone/>
            </a:pPr>
            <a:r>
              <a:rPr lang="de-DE" sz="1800" dirty="0" smtClean="0"/>
              <a:t>Kontakt: </a:t>
            </a:r>
            <a:r>
              <a:rPr lang="de-DE" sz="1800" dirty="0" err="1" smtClean="0"/>
              <a:t>rene.preissel@etosquare.de</a:t>
            </a:r>
            <a:endParaRPr lang="de-DE" sz="18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ED6F49"/>
                </a:solidFill>
              </a:rPr>
              <a:t>Nils Hartmann </a:t>
            </a:r>
            <a:r>
              <a:rPr lang="de-DE" sz="2200" dirty="0" smtClean="0">
                <a:solidFill>
                  <a:srgbClr val="4D4D4D"/>
                </a:solidFill>
              </a:rPr>
              <a:t>| </a:t>
            </a:r>
            <a:r>
              <a:rPr lang="de-DE" sz="2200" b="1" dirty="0" smtClean="0">
                <a:solidFill>
                  <a:srgbClr val="4D4D4D"/>
                </a:solidFill>
              </a:rPr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Schwerpunkte: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 smtClean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Eclipse</a:t>
            </a:r>
            <a:r>
              <a:rPr lang="de-DE" sz="2000" dirty="0" smtClean="0">
                <a:solidFill>
                  <a:srgbClr val="4D4D4D"/>
                </a:solidFill>
              </a:rPr>
              <a:t> und </a:t>
            </a:r>
            <a:r>
              <a:rPr lang="de-DE" sz="2000" dirty="0" err="1" smtClean="0">
                <a:solidFill>
                  <a:srgbClr val="4D4D4D"/>
                </a:solidFill>
              </a:rPr>
              <a:t>Build</a:t>
            </a:r>
            <a:r>
              <a:rPr lang="de-DE" sz="2000" dirty="0" smtClean="0">
                <a:solidFill>
                  <a:srgbClr val="4D4D4D"/>
                </a:solidFill>
              </a:rPr>
              <a:t>-Management, Co-Autor des Buches „Die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>
                <a:solidFill>
                  <a:srgbClr val="4D4D4D"/>
                </a:solidFill>
              </a:rPr>
              <a:t> </a:t>
            </a:r>
            <a:r>
              <a:rPr lang="de-DE" sz="2000" dirty="0" smtClean="0">
                <a:solidFill>
                  <a:srgbClr val="4D4D4D"/>
                </a:solidFill>
              </a:rPr>
              <a:t>Service </a:t>
            </a:r>
            <a:r>
              <a:rPr lang="de-DE" sz="2000" dirty="0" err="1" smtClean="0">
                <a:solidFill>
                  <a:srgbClr val="4D4D4D"/>
                </a:solidFill>
              </a:rPr>
              <a:t>Platform</a:t>
            </a:r>
            <a:r>
              <a:rPr lang="de-DE" sz="2000" dirty="0" smtClean="0">
                <a:solidFill>
                  <a:srgbClr val="4D4D4D"/>
                </a:solidFill>
              </a:rPr>
              <a:t>“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Kontakt: </a:t>
            </a:r>
            <a:r>
              <a:rPr lang="de-DE" sz="2000" dirty="0" err="1" smtClean="0">
                <a:solidFill>
                  <a:srgbClr val="4D4D4D"/>
                </a:solidFill>
              </a:rPr>
              <a:t>nils@nilshartmann.net</a:t>
            </a:r>
            <a:endParaRPr lang="de-DE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53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-ff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r>
              <a:rPr lang="de-DE" sz="2800" b="1" dirty="0" smtClean="0"/>
              <a:t>Erzwingt</a:t>
            </a:r>
            <a:r>
              <a:rPr lang="de-DE" sz="2800" dirty="0" smtClean="0"/>
              <a:t> </a:t>
            </a:r>
            <a:r>
              <a:rPr lang="de-DE" sz="2800" dirty="0" err="1" smtClean="0"/>
              <a:t>Merge</a:t>
            </a:r>
            <a:r>
              <a:rPr lang="de-DE" sz="2800" dirty="0" smtClean="0"/>
              <a:t>-Commit</a:t>
            </a:r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r>
              <a:rPr lang="de-DE" sz="2800" dirty="0" smtClean="0"/>
              <a:t>Anwendungsfälle: </a:t>
            </a:r>
          </a:p>
          <a:p>
            <a:pPr lvl="1"/>
            <a:r>
              <a:rPr lang="de-DE" sz="2400" dirty="0" smtClean="0"/>
              <a:t>Dokumentation</a:t>
            </a:r>
          </a:p>
          <a:p>
            <a:pPr lvl="1"/>
            <a:r>
              <a:rPr lang="de-DE" sz="2400" dirty="0" smtClean="0"/>
              <a:t>First-Parent-</a:t>
            </a:r>
            <a:r>
              <a:rPr lang="de-DE" sz="2400" dirty="0" err="1" smtClean="0"/>
              <a:t>History</a:t>
            </a:r>
            <a:r>
              <a:rPr lang="de-DE" sz="2400" dirty="0" smtClean="0"/>
              <a:t> erzwingen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NO-FASTWORWARD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6512"/>
            <a:ext cx="58928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75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--squash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sz="2400" dirty="0" smtClean="0"/>
              <a:t>Führt alle Änderungen des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im Workspace zusammen</a:t>
            </a:r>
          </a:p>
          <a:p>
            <a:r>
              <a:rPr lang="de-DE" sz="2400" dirty="0" smtClean="0"/>
              <a:t>Aktualisiert den Index</a:t>
            </a:r>
          </a:p>
          <a:p>
            <a:r>
              <a:rPr lang="de-DE" sz="2400" dirty="0" smtClean="0"/>
              <a:t>Führt noch keinen Commit durch</a:t>
            </a:r>
          </a:p>
          <a:p>
            <a:r>
              <a:rPr lang="de-DE" sz="2400" dirty="0" smtClean="0"/>
              <a:t>Es entsteht </a:t>
            </a:r>
            <a:r>
              <a:rPr lang="de-DE" sz="2400" b="1" dirty="0" smtClean="0"/>
              <a:t>kein</a:t>
            </a:r>
            <a:r>
              <a:rPr lang="de-DE" sz="2400" dirty="0" smtClean="0"/>
              <a:t> </a:t>
            </a:r>
            <a:r>
              <a:rPr lang="de-DE" sz="2400" dirty="0" err="1" smtClean="0"/>
              <a:t>Merge</a:t>
            </a:r>
            <a:r>
              <a:rPr lang="de-DE" sz="2400" dirty="0" smtClean="0"/>
              <a:t>-Commit</a:t>
            </a:r>
          </a:p>
          <a:p>
            <a:pPr marL="0" indent="0">
              <a:buNone/>
            </a:pPr>
            <a:endParaRPr lang="de-DE" sz="2400" dirty="0" smtClean="0">
              <a:solidFill>
                <a:srgbClr val="FF0000"/>
              </a:solidFill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SQUASH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34" y="3645024"/>
            <a:ext cx="5684132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3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-base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dirty="0" smtClean="0"/>
              <a:t>Ermittelt den letzten gemeinsamen Commit, an dem zwei </a:t>
            </a:r>
            <a:r>
              <a:rPr lang="de-DE" dirty="0" err="1" smtClean="0"/>
              <a:t>Branches</a:t>
            </a:r>
            <a:r>
              <a:rPr lang="de-DE" dirty="0" smtClean="0"/>
              <a:t> auseinanderlaufen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MERGE-BASE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3356992"/>
            <a:ext cx="6667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8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current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other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dirty="0" err="1" smtClean="0"/>
              <a:t>Mergt</a:t>
            </a:r>
            <a:r>
              <a:rPr lang="de-DE" dirty="0" smtClean="0"/>
              <a:t> alle Änderungen, die zwischen zwei Dateien (</a:t>
            </a:r>
            <a:r>
              <a:rPr lang="de-DE" dirty="0" err="1" smtClean="0">
                <a:solidFill>
                  <a:srgbClr val="009587"/>
                </a:solidFill>
              </a:rPr>
              <a:t>base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err="1" smtClean="0">
                <a:solidFill>
                  <a:srgbClr val="009587"/>
                </a:solidFill>
              </a:rPr>
              <a:t>other</a:t>
            </a:r>
            <a:r>
              <a:rPr lang="de-DE" dirty="0" smtClean="0"/>
              <a:t>) entstanden sind mit dem Stand einer dritten Datei (</a:t>
            </a:r>
            <a:r>
              <a:rPr lang="de-DE" dirty="0" err="1" smtClean="0">
                <a:solidFill>
                  <a:srgbClr val="009587"/>
                </a:solidFill>
              </a:rPr>
              <a:t>current</a:t>
            </a:r>
            <a:r>
              <a:rPr lang="de-DE" dirty="0" smtClean="0"/>
              <a:t>)</a:t>
            </a:r>
          </a:p>
          <a:p>
            <a:r>
              <a:rPr lang="de-DE" dirty="0" smtClean="0"/>
              <a:t>Wird von </a:t>
            </a:r>
            <a:r>
              <a:rPr lang="de-DE" dirty="0" err="1" smtClean="0"/>
              <a:t>Git</a:t>
            </a:r>
            <a:r>
              <a:rPr lang="de-DE" dirty="0" smtClean="0"/>
              <a:t> intern verwendet, wenn Dateien von verschiedenen </a:t>
            </a:r>
            <a:r>
              <a:rPr lang="de-DE" dirty="0" err="1" smtClean="0"/>
              <a:t>Branches</a:t>
            </a:r>
            <a:r>
              <a:rPr lang="de-DE" dirty="0" smtClean="0"/>
              <a:t> </a:t>
            </a:r>
            <a:r>
              <a:rPr lang="de-DE" dirty="0" err="1" smtClean="0"/>
              <a:t>gemergt</a:t>
            </a:r>
            <a:r>
              <a:rPr lang="de-DE" dirty="0" smtClean="0"/>
              <a:t> werden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MERGE-FILE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1427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Änderungen an gleichem </a:t>
            </a:r>
            <a:r>
              <a:rPr lang="de-DE" sz="2400" dirty="0" smtClean="0">
                <a:solidFill>
                  <a:srgbClr val="009587"/>
                </a:solidFill>
              </a:rPr>
              <a:t>Bereich</a:t>
            </a:r>
            <a:r>
              <a:rPr lang="de-DE" sz="2400" dirty="0" smtClean="0"/>
              <a:t> führen zu </a:t>
            </a:r>
            <a:r>
              <a:rPr lang="de-DE" sz="2400" dirty="0" smtClean="0">
                <a:solidFill>
                  <a:srgbClr val="009587"/>
                </a:solidFill>
              </a:rPr>
              <a:t>Konflikten</a:t>
            </a:r>
          </a:p>
          <a:p>
            <a:r>
              <a:rPr lang="de-DE" sz="2400" dirty="0" smtClean="0"/>
              <a:t>Der Index hält mehrere Versionen der konfliktbehafteten Dateien</a:t>
            </a:r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MERGE-KONFLIKTE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2772512"/>
            <a:ext cx="6515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24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smtClean="0">
                <a:solidFill>
                  <a:srgbClr val="F05033"/>
                </a:solidFill>
              </a:rPr>
              <a:t>Bei Konflikten</a:t>
            </a:r>
            <a:endParaRPr lang="de-DE" sz="1400" dirty="0" smtClean="0">
              <a:solidFill>
                <a:srgbClr val="F05033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Version vom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Ziel-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Branch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holen („Stage 2“)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Version vom Source-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Branch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holen („Stage 3“)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--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Beliebige Version einer Datei auschecken, wird sofort in den Index aufgenommen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(Auch außerhalb von 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nutzbar)</a:t>
            </a:r>
            <a:endParaRPr lang="de-DE" sz="1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 zurücksetzen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conflict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=&lt;style&gt;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zurücksetzen, Konfliktmarker wählbar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 smtClean="0">
              <a:solidFill>
                <a:srgbClr val="A7A5A5"/>
              </a:solidFill>
              <a:latin typeface="Calibri"/>
              <a:cs typeface="Calibri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 KONFLIKTE - CHECKOUT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[–t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646" y="2184867"/>
            <a:ext cx="4968708" cy="3620397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2239625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34927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–s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-Strategie </a:t>
            </a:r>
            <a:r>
              <a:rPr lang="de-DE" sz="2000" dirty="0" err="1" smtClean="0">
                <a:solidFill>
                  <a:srgbClr val="009587"/>
                </a:solidFill>
              </a:rPr>
              <a:t>ours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457200" lvl="1" indent="0" algn="ctr">
              <a:buNone/>
            </a:pP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Verwirft </a:t>
            </a:r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</a:rPr>
              <a:t>alle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Änderungen von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 algn="ctr">
              <a:buNone/>
            </a:pP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–X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smtClean="0">
                <a:solidFill>
                  <a:srgbClr val="7F7F7F"/>
                </a:solidFill>
              </a:rPr>
              <a:t>Option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für </a:t>
            </a:r>
            <a:r>
              <a:rPr lang="de-DE" sz="2000" dirty="0" err="1" smtClean="0">
                <a:solidFill>
                  <a:srgbClr val="7F7F7F"/>
                </a:solidFill>
              </a:rPr>
              <a:t>Merge</a:t>
            </a:r>
            <a:r>
              <a:rPr lang="de-DE" sz="2000" dirty="0" smtClean="0">
                <a:solidFill>
                  <a:srgbClr val="7F7F7F"/>
                </a:solidFill>
              </a:rPr>
              <a:t>-</a:t>
            </a:r>
            <a:r>
              <a:rPr lang="de-DE" sz="2000" dirty="0">
                <a:solidFill>
                  <a:srgbClr val="7F7F7F"/>
                </a:solidFill>
              </a:rPr>
              <a:t>Strategie </a:t>
            </a:r>
            <a:r>
              <a:rPr lang="de-DE" sz="2000" b="1" dirty="0" err="1" smtClean="0">
                <a:solidFill>
                  <a:srgbClr val="438ECC"/>
                </a:solidFill>
              </a:rPr>
              <a:t>recursive</a:t>
            </a:r>
            <a:endParaRPr lang="de-DE" sz="2000" b="1" dirty="0">
              <a:solidFill>
                <a:srgbClr val="438ECC"/>
              </a:solidFill>
            </a:endParaRPr>
          </a:p>
          <a:p>
            <a:pPr marL="457200" lvl="1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Verwirft </a:t>
            </a:r>
            <a:r>
              <a:rPr lang="de-DE" sz="2000" dirty="0" smtClean="0">
                <a:solidFill>
                  <a:srgbClr val="7F7F7F"/>
                </a:solidFill>
              </a:rPr>
              <a:t>einkommende </a:t>
            </a: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</a:p>
          <a:p>
            <a:pPr marL="457200" lvl="1" indent="0" algn="ctr">
              <a:buNone/>
            </a:pPr>
            <a:endParaRPr lang="de-DE" sz="20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–X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Option</a:t>
            </a:r>
            <a:r>
              <a:rPr lang="de-DE" sz="2000" b="1" dirty="0">
                <a:solidFill>
                  <a:srgbClr val="7F7F7F"/>
                </a:solidFill>
              </a:rPr>
              <a:t> </a:t>
            </a:r>
            <a:r>
              <a:rPr lang="de-DE" sz="2000" dirty="0">
                <a:solidFill>
                  <a:srgbClr val="7F7F7F"/>
                </a:solidFill>
              </a:rPr>
              <a:t>für </a:t>
            </a:r>
            <a:r>
              <a:rPr lang="de-DE" sz="2000" dirty="0" err="1">
                <a:solidFill>
                  <a:srgbClr val="7F7F7F"/>
                </a:solidFill>
              </a:rPr>
              <a:t>Merge</a:t>
            </a:r>
            <a:r>
              <a:rPr lang="de-DE" sz="2000" dirty="0">
                <a:solidFill>
                  <a:srgbClr val="7F7F7F"/>
                </a:solidFill>
              </a:rPr>
              <a:t>-Strategie </a:t>
            </a:r>
            <a:r>
              <a:rPr lang="de-DE" sz="2000" b="1" dirty="0" err="1">
                <a:solidFill>
                  <a:srgbClr val="438ECC"/>
                </a:solidFill>
              </a:rPr>
              <a:t>recursive</a:t>
            </a:r>
            <a:endParaRPr lang="de-DE" sz="2000" b="1" dirty="0">
              <a:solidFill>
                <a:srgbClr val="438ECC"/>
              </a:solidFill>
            </a:endParaRPr>
          </a:p>
          <a:p>
            <a:pPr marL="457200" lvl="1" indent="0" algn="ctr">
              <a:buNone/>
            </a:pP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immer von </a:t>
            </a:r>
            <a:r>
              <a:rPr lang="de-DE" sz="2000" dirty="0" err="1" smtClean="0">
                <a:solidFill>
                  <a:srgbClr val="7F7F7F"/>
                </a:solidFill>
              </a:rPr>
              <a:t>Branch</a:t>
            </a:r>
            <a:r>
              <a:rPr lang="de-DE" sz="2000" dirty="0" smtClean="0">
                <a:solidFill>
                  <a:srgbClr val="7F7F7F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nehmen</a:t>
            </a:r>
            <a:endParaRPr lang="de-DE" sz="2000" dirty="0">
              <a:solidFill>
                <a:srgbClr val="7F7F7F"/>
              </a:solidFill>
            </a:endParaRPr>
          </a:p>
          <a:p>
            <a:pPr marL="457200" lvl="1" indent="0">
              <a:buNone/>
            </a:pPr>
            <a:endParaRPr lang="de-DE" sz="2000" dirty="0">
              <a:solidFill>
                <a:srgbClr val="009587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- STRATEGIEN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 indent="0">
              <a:buNone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--global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merge.conflictstyle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diff3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- KONFLIKTE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1799925"/>
            <a:ext cx="6922685" cy="40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3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44840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456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– ZUM NACHLESEN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14" y="1286790"/>
            <a:ext cx="1867973" cy="271562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15884" y="4313342"/>
            <a:ext cx="8512231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René </a:t>
            </a:r>
            <a:r>
              <a:rPr lang="de-DE" sz="2000" dirty="0" err="1">
                <a:solidFill>
                  <a:srgbClr val="4D4D4D"/>
                </a:solidFill>
              </a:rPr>
              <a:t>Preißel</a:t>
            </a:r>
            <a:r>
              <a:rPr lang="de-DE" sz="2000" dirty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Bjørn</a:t>
            </a:r>
            <a:r>
              <a:rPr lang="de-DE" sz="2000" dirty="0" smtClean="0">
                <a:solidFill>
                  <a:srgbClr val="4D4D4D"/>
                </a:solidFill>
              </a:rPr>
              <a:t> </a:t>
            </a:r>
            <a:r>
              <a:rPr lang="de-DE" sz="2000" dirty="0" err="1">
                <a:solidFill>
                  <a:srgbClr val="4D4D4D"/>
                </a:solidFill>
              </a:rPr>
              <a:t>Stachmann</a:t>
            </a:r>
            <a:endParaRPr lang="de-DE" sz="2000" dirty="0">
              <a:solidFill>
                <a:srgbClr val="4D4D4D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2400" b="1" dirty="0" smtClean="0">
                <a:solidFill>
                  <a:srgbClr val="4D4D4D"/>
                </a:solidFill>
              </a:rPr>
              <a:t>Dezentrale Versionsverwaltung </a:t>
            </a:r>
            <a:r>
              <a:rPr lang="de-DE" sz="2400" b="1" dirty="0">
                <a:solidFill>
                  <a:srgbClr val="4D4D4D"/>
                </a:solidFill>
              </a:rPr>
              <a:t>im </a:t>
            </a:r>
            <a:r>
              <a:rPr lang="de-DE" sz="2400" b="1" dirty="0" smtClean="0">
                <a:solidFill>
                  <a:srgbClr val="4D4D4D"/>
                </a:solidFill>
              </a:rPr>
              <a:t>Team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Grundlagen und </a:t>
            </a:r>
            <a:r>
              <a:rPr lang="de-DE" sz="2000" dirty="0" smtClean="0">
                <a:solidFill>
                  <a:srgbClr val="4D4D4D"/>
                </a:solidFill>
              </a:rPr>
              <a:t>Workflows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 smtClean="0">
                <a:solidFill>
                  <a:srgbClr val="4D4D4D"/>
                </a:solidFill>
              </a:rPr>
              <a:t>2</a:t>
            </a:r>
            <a:r>
              <a:rPr lang="de-DE" sz="2000" dirty="0">
                <a:solidFill>
                  <a:srgbClr val="4D4D4D"/>
                </a:solidFill>
              </a:rPr>
              <a:t>. Auflage, </a:t>
            </a:r>
            <a:r>
              <a:rPr lang="de-DE" sz="2000" dirty="0" err="1">
                <a:solidFill>
                  <a:srgbClr val="4D4D4D"/>
                </a:solidFill>
              </a:rPr>
              <a:t>dpunkt</a:t>
            </a:r>
            <a:r>
              <a:rPr lang="de-DE" sz="2000" dirty="0">
                <a:solidFill>
                  <a:srgbClr val="4D4D4D"/>
                </a:solidFill>
              </a:rPr>
              <a:t> Verlag, </a:t>
            </a:r>
            <a:r>
              <a:rPr lang="de-DE" sz="2000" dirty="0" smtClean="0">
                <a:solidFill>
                  <a:srgbClr val="4D4D4D"/>
                </a:solidFill>
              </a:rPr>
              <a:t>2013</a:t>
            </a:r>
            <a:endParaRPr lang="de-DE" sz="2800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4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5217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Verbinden lokale mit Remote-</a:t>
            </a:r>
            <a:r>
              <a:rPr lang="de-DE" sz="2000" b="1" dirty="0" err="1" smtClean="0"/>
              <a:t>Repositories</a:t>
            </a:r>
            <a:endParaRPr lang="de-DE" sz="2000" b="1" dirty="0" smtClean="0"/>
          </a:p>
          <a:p>
            <a:pPr lvl="1"/>
            <a:r>
              <a:rPr lang="de-DE" sz="1800" dirty="0" smtClean="0"/>
              <a:t>Durch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clone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smtClean="0"/>
              <a:t>wird „</a:t>
            </a:r>
            <a:r>
              <a:rPr lang="de-DE" sz="1800" dirty="0" err="1" smtClean="0"/>
              <a:t>origin</a:t>
            </a:r>
            <a:r>
              <a:rPr lang="de-DE" sz="1800" dirty="0" smtClean="0"/>
              <a:t>“-Remote angelegt</a:t>
            </a:r>
          </a:p>
          <a:p>
            <a:pPr lvl="1"/>
            <a:r>
              <a:rPr lang="de-DE" sz="1800" dirty="0" smtClean="0"/>
              <a:t>Mit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remote </a:t>
            </a:r>
            <a:r>
              <a:rPr lang="de-DE" sz="1800" dirty="0" err="1" smtClean="0">
                <a:solidFill>
                  <a:srgbClr val="009587"/>
                </a:solidFill>
              </a:rPr>
              <a:t>add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smtClean="0"/>
              <a:t>können weitere </a:t>
            </a:r>
            <a:r>
              <a:rPr lang="de-DE" sz="1800" dirty="0" err="1" smtClean="0"/>
              <a:t>Remotes</a:t>
            </a:r>
            <a:r>
              <a:rPr lang="de-DE" sz="1800" dirty="0" smtClean="0"/>
              <a:t> hinzugefügt werde</a:t>
            </a:r>
            <a:r>
              <a:rPr lang="de-DE" sz="2000" dirty="0" smtClean="0"/>
              <a:t>n</a:t>
            </a:r>
          </a:p>
          <a:p>
            <a:pPr marL="0" indent="0">
              <a:buNone/>
            </a:pPr>
            <a:endParaRPr lang="de-DE" sz="2800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sz="2800" dirty="0"/>
          </a:p>
          <a:p>
            <a:endParaRPr lang="de-DE" sz="3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REMOTES (I)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146" y="2144417"/>
            <a:ext cx="5487709" cy="2364703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315884" y="4869160"/>
            <a:ext cx="8512232" cy="138499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rpreissel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</p:txBody>
      </p:sp>
    </p:spTree>
    <p:extLst>
      <p:ext uri="{BB962C8B-B14F-4D97-AF65-F5344CB8AC3E}">
        <p14:creationId xmlns:p14="http://schemas.microsoft.com/office/powerpoint/2010/main" val="333830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5217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/>
              <a:t>Austausch von Objekten über </a:t>
            </a:r>
            <a:r>
              <a:rPr lang="de-DE" sz="2000" b="1" dirty="0" err="1">
                <a:solidFill>
                  <a:srgbClr val="009587"/>
                </a:solidFill>
              </a:rPr>
              <a:t>fetch</a:t>
            </a:r>
            <a:r>
              <a:rPr lang="de-DE" sz="2000" b="1" dirty="0">
                <a:solidFill>
                  <a:srgbClr val="009587"/>
                </a:solidFill>
              </a:rPr>
              <a:t> </a:t>
            </a:r>
            <a:r>
              <a:rPr lang="de-DE" sz="2000" b="1" dirty="0"/>
              <a:t>und </a:t>
            </a:r>
            <a:r>
              <a:rPr lang="de-DE" sz="2000" b="1" dirty="0">
                <a:solidFill>
                  <a:srgbClr val="009587"/>
                </a:solidFill>
              </a:rPr>
              <a:t>push</a:t>
            </a:r>
          </a:p>
          <a:p>
            <a:pPr marL="0" indent="0">
              <a:buNone/>
            </a:pPr>
            <a:endParaRPr lang="de-DE" sz="2800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sz="2800" dirty="0"/>
          </a:p>
          <a:p>
            <a:endParaRPr lang="de-DE" sz="300" dirty="0" smtClean="0"/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REMOTES (II)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186" y="2144417"/>
            <a:ext cx="5472669" cy="2477627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315884" y="4869160"/>
            <a:ext cx="8512232" cy="138499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rpreissel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</p:txBody>
      </p:sp>
    </p:spTree>
    <p:extLst>
      <p:ext uri="{BB962C8B-B14F-4D97-AF65-F5344CB8AC3E}">
        <p14:creationId xmlns:p14="http://schemas.microsoft.com/office/powerpoint/2010/main" val="2100752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715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715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Fügt ein neues Remote-Repository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name</a:t>
            </a:r>
            <a:r>
              <a:rPr lang="de-DE" sz="1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mit der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url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hinzu</a:t>
            </a:r>
          </a:p>
          <a:p>
            <a:pPr marL="5715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–v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Remote-</a:t>
            </a:r>
            <a:r>
              <a:rPr lang="de-DE" sz="1900" dirty="0" err="1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Repositories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 an</a:t>
            </a:r>
          </a:p>
          <a:p>
            <a:pPr marL="0" indent="0" algn="ctr">
              <a:buNone/>
            </a:pP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-remote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Referenzen an, die es in einem Remote-Repository gibt</a:t>
            </a: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update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Aktualisiert Referenzen aus einem Remote-Repository (entspricht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git</a:t>
            </a:r>
            <a:r>
              <a:rPr lang="de-DE" sz="1900" dirty="0" smtClean="0">
                <a:solidFill>
                  <a:srgbClr val="009587"/>
                </a:solidFill>
                <a:cs typeface="Calibri"/>
              </a:rPr>
              <a:t>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fetch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)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Löscht das angegebene Remote-Repository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REMOTES - KOMMANDOS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5857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Definiert, welche Referenzen ausgetauscht werden</a:t>
            </a:r>
          </a:p>
          <a:p>
            <a:pPr lvl="1"/>
            <a:r>
              <a:rPr lang="de-DE" sz="2000" dirty="0" smtClean="0"/>
              <a:t>Spezifiziert in Remote-Konfiguration oder auf der Kommandozeile</a:t>
            </a:r>
          </a:p>
          <a:p>
            <a:pPr lvl="1"/>
            <a:r>
              <a:rPr lang="de-DE" sz="2000" dirty="0" smtClean="0"/>
              <a:t>Mehrere </a:t>
            </a:r>
            <a:r>
              <a:rPr lang="de-DE" sz="2000" dirty="0" err="1" smtClean="0"/>
              <a:t>Ref-Specs</a:t>
            </a:r>
            <a:r>
              <a:rPr lang="de-DE" sz="2000" dirty="0" smtClean="0"/>
              <a:t> sind möglich</a:t>
            </a:r>
          </a:p>
          <a:p>
            <a:pPr marL="457200" lvl="1" indent="0">
              <a:buNone/>
            </a:pPr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DIE REFSPEC (I)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743200"/>
            <a:ext cx="82677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16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</a:rPr>
              <a:t>Fetch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</a:t>
            </a:r>
            <a:r>
              <a:rPr lang="de-DE" sz="1800" dirty="0" smtClean="0">
                <a:solidFill>
                  <a:srgbClr val="F7AA44"/>
                </a:solidFill>
              </a:rPr>
              <a:t>Remote</a:t>
            </a:r>
            <a:r>
              <a:rPr lang="de-DE" sz="1800" dirty="0" smtClean="0"/>
              <a:t>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</a:t>
            </a:r>
            <a:r>
              <a:rPr lang="de-DE" sz="1800" dirty="0" smtClean="0">
                <a:solidFill>
                  <a:srgbClr val="F7AA44"/>
                </a:solidFill>
              </a:rPr>
              <a:t>lokale</a:t>
            </a:r>
            <a:r>
              <a:rPr lang="de-DE" sz="1800" dirty="0" smtClean="0"/>
              <a:t>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2400" b="1" dirty="0" smtClean="0">
                <a:solidFill>
                  <a:srgbClr val="009587"/>
                </a:solidFill>
              </a:rPr>
              <a:t>Push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lokalem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Remote-Repository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DIE REFSPEC (II)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88" y="1916832"/>
            <a:ext cx="6156424" cy="1248307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788" y="4916997"/>
            <a:ext cx="6156424" cy="124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81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Lucida Grande"/>
              <a:buChar char="*"/>
            </a:pPr>
            <a:r>
              <a:rPr lang="de-DE" sz="2800" dirty="0" smtClean="0">
                <a:solidFill>
                  <a:srgbClr val="F7AA44"/>
                </a:solidFill>
              </a:rPr>
              <a:t>Platzhalter</a:t>
            </a:r>
            <a:r>
              <a:rPr lang="de-DE" sz="2800" dirty="0" smtClean="0"/>
              <a:t> für (</a:t>
            </a:r>
            <a:r>
              <a:rPr lang="de-DE" sz="2800" dirty="0" err="1" smtClean="0"/>
              <a:t>Branch</a:t>
            </a:r>
            <a:r>
              <a:rPr lang="de-DE" sz="2800" dirty="0" smtClean="0"/>
              <a:t>-)Namen</a:t>
            </a:r>
          </a:p>
          <a:p>
            <a:pPr lvl="1">
              <a:buFontTx/>
              <a:buChar char="•"/>
            </a:pPr>
            <a:r>
              <a:rPr lang="de-DE" sz="2400" dirty="0" smtClean="0"/>
              <a:t>Kann nicht für Substrings eingesetzt werden</a:t>
            </a:r>
          </a:p>
          <a:p>
            <a:pPr marL="0" indent="0">
              <a:buNone/>
            </a:pPr>
            <a:endParaRPr lang="de-DE" sz="2800" dirty="0" smtClean="0"/>
          </a:p>
          <a:p>
            <a:pPr marL="400050" lvl="1" indent="0">
              <a:buNone/>
            </a:pPr>
            <a:r>
              <a:rPr lang="de-DE" dirty="0" smtClean="0"/>
              <a:t>	</a:t>
            </a:r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DIE REFSPEC (III)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743200"/>
            <a:ext cx="6451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09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</a:t>
            </a:r>
            <a:r>
              <a:rPr lang="de-DE" sz="2800" dirty="0" smtClean="0"/>
              <a:t>Aktualisieren auch dann, wenn </a:t>
            </a:r>
            <a:r>
              <a:rPr lang="de-DE" sz="2800" dirty="0"/>
              <a:t>kein fast-forward möglich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Push: Führt einen ‚</a:t>
            </a:r>
            <a:r>
              <a:rPr lang="de-DE" sz="2800" dirty="0" err="1"/>
              <a:t>force-push</a:t>
            </a:r>
            <a:r>
              <a:rPr lang="de-DE" sz="2800" dirty="0"/>
              <a:t>‘ durch </a:t>
            </a:r>
            <a:r>
              <a:rPr lang="de-DE" sz="2800" dirty="0" smtClean="0"/>
              <a:t>(</a:t>
            </a:r>
            <a:r>
              <a:rPr lang="de-DE" sz="2700" dirty="0" smtClean="0">
                <a:solidFill>
                  <a:srgbClr val="009587"/>
                </a:solidFill>
                <a:latin typeface="Courier New"/>
                <a:cs typeface="Courier New"/>
              </a:rPr>
              <a:t>push -f</a:t>
            </a:r>
            <a:r>
              <a:rPr lang="de-DE" sz="2800" dirty="0"/>
              <a:t>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DIE REFSPEC (IV)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743200"/>
            <a:ext cx="66040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5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latin typeface="Calibri"/>
                <a:cs typeface="Calibri"/>
              </a:rPr>
              <a:t>Verwendung in 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endParaRPr lang="de-DE" sz="2400" b="1" dirty="0" smtClean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endParaRPr lang="de-DE" sz="1800" b="1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[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remote "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"]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url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https:/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wjax2014_git.git</a:t>
            </a: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remotes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Nicht empfohlen, nur als Beispiel: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rgbClr val="438ECC"/>
                </a:solidFill>
                <a:latin typeface="Courier New"/>
                <a:cs typeface="Courier New"/>
              </a:rPr>
              <a:t>push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qa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endParaRPr lang="de-DE" sz="1800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REFSPEC-KONFIGURATION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241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2200" dirty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/pull/*/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head:remotes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pr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GitHub-Pullrequests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nach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pr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/Nummer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fetchen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Alle Tags </a:t>
            </a:r>
            <a:r>
              <a:rPr lang="de-DE" sz="1800" dirty="0" err="1" smtClean="0">
                <a:solidFill>
                  <a:srgbClr val="7F7F7F"/>
                </a:solidFill>
              </a:rPr>
              <a:t>fetchen</a:t>
            </a:r>
            <a:r>
              <a:rPr lang="de-DE" sz="1800" dirty="0" smtClean="0">
                <a:solidFill>
                  <a:srgbClr val="7F7F7F"/>
                </a:solidFill>
              </a:rPr>
              <a:t>, entspricht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fetch</a:t>
            </a:r>
            <a:r>
              <a:rPr lang="de-DE" sz="1800" dirty="0" smtClean="0">
                <a:solidFill>
                  <a:srgbClr val="009587"/>
                </a:solidFill>
              </a:rPr>
              <a:t> --tags</a:t>
            </a:r>
          </a:p>
          <a:p>
            <a:pPr marL="0" indent="0" algn="ctr">
              <a:buNone/>
            </a:pP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900" dirty="0" err="1" smtClean="0">
                <a:solidFill>
                  <a:srgbClr val="7F7F7F"/>
                </a:solidFill>
              </a:rPr>
              <a:t>Git</a:t>
            </a:r>
            <a:r>
              <a:rPr lang="de-DE" sz="1900" dirty="0" smtClean="0">
                <a:solidFill>
                  <a:srgbClr val="7F7F7F"/>
                </a:solidFill>
              </a:rPr>
              <a:t> Notes </a:t>
            </a:r>
            <a:r>
              <a:rPr lang="de-DE" sz="1900" dirty="0" err="1" smtClean="0">
                <a:solidFill>
                  <a:srgbClr val="7F7F7F"/>
                </a:solidFill>
              </a:rPr>
              <a:t>fetchen</a:t>
            </a:r>
            <a:endParaRPr lang="de-DE" sz="2400" dirty="0"/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HEAD:refs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for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/feature-1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Aktuellen </a:t>
            </a:r>
            <a:r>
              <a:rPr lang="de-DE" sz="1800" dirty="0" err="1">
                <a:solidFill>
                  <a:srgbClr val="7F7F7F"/>
                </a:solidFill>
              </a:rPr>
              <a:t>Branch</a:t>
            </a:r>
            <a:r>
              <a:rPr lang="de-DE" sz="1800" dirty="0">
                <a:solidFill>
                  <a:srgbClr val="7F7F7F"/>
                </a:solidFill>
              </a:rPr>
              <a:t> zum Review in Gerrit pushen</a:t>
            </a:r>
            <a:endParaRPr lang="de-DE" sz="1800" b="1" dirty="0">
              <a:solidFill>
                <a:srgbClr val="7F7F7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REFSPEC-BEISPIELE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5884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Holt Objekte aus allen konfigurierten Remote-</a:t>
            </a:r>
            <a:r>
              <a:rPr lang="de-DE" sz="2900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Repositories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. Ergebnis wird in 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/FETCH_HEAD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gespeichert</a:t>
            </a:r>
          </a:p>
          <a:p>
            <a:pPr marL="0" indent="0" algn="ctr">
              <a:buNone/>
            </a:pPr>
            <a:endParaRPr lang="de-DE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Holt Objekte aus dem Remote-Repository </a:t>
            </a:r>
            <a:r>
              <a:rPr lang="de-DE" sz="2900" dirty="0" err="1" smtClean="0">
                <a:solidFill>
                  <a:srgbClr val="7F7F7F"/>
                </a:solidFill>
              </a:rPr>
              <a:t>name</a:t>
            </a:r>
            <a:endParaRPr lang="de-DE" sz="29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Holt die auf die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Refspecs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passenden Objekte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–-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Löscht Tracking-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, zu denen es keine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mehr im Remote-Repository gibt.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Konfiguration global möglich: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--global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fetch.prune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true</a:t>
            </a:r>
            <a:endParaRPr lang="de-DE" sz="2900" dirty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--tags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Überträgt alle Tags aus dem Remote-Repository nach </a:t>
            </a:r>
            <a:r>
              <a:rPr lang="de-DE" sz="2900" dirty="0" err="1" smtClean="0">
                <a:solidFill>
                  <a:srgbClr val="7F7F7F"/>
                </a:solidFill>
              </a:rPr>
              <a:t>refs</a:t>
            </a:r>
            <a:r>
              <a:rPr lang="de-DE" sz="2900" dirty="0" smtClean="0">
                <a:solidFill>
                  <a:srgbClr val="7F7F7F"/>
                </a:solidFill>
              </a:rPr>
              <a:t>/tags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FETCH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580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35418" y="744449"/>
            <a:ext cx="4892697" cy="508476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de-DE" sz="1800" b="1" dirty="0" smtClean="0"/>
              <a:t>(Vorbereitung)</a:t>
            </a:r>
          </a:p>
          <a:p>
            <a:pPr lvl="1">
              <a:lnSpc>
                <a:spcPct val="150000"/>
              </a:lnSpc>
            </a:pPr>
            <a:r>
              <a:rPr lang="de-DE" sz="1400" dirty="0" smtClean="0"/>
              <a:t>Start und Verwendung der VM</a:t>
            </a:r>
          </a:p>
          <a:p>
            <a:pPr>
              <a:lnSpc>
                <a:spcPct val="150000"/>
              </a:lnSpc>
            </a:pPr>
            <a:r>
              <a:rPr lang="de-DE" sz="1800" b="1" dirty="0" err="1" smtClean="0"/>
              <a:t>Git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Internas</a:t>
            </a:r>
            <a:endParaRPr lang="de-DE" sz="1800" b="1" dirty="0" smtClean="0"/>
          </a:p>
          <a:p>
            <a:pPr lvl="1">
              <a:lnSpc>
                <a:spcPct val="150000"/>
              </a:lnSpc>
            </a:pPr>
            <a:r>
              <a:rPr lang="de-DE" sz="1600" dirty="0" smtClean="0"/>
              <a:t>Objekt-Datenbank</a:t>
            </a:r>
            <a:endParaRPr lang="de-DE" sz="1600" dirty="0"/>
          </a:p>
          <a:p>
            <a:pPr lvl="1">
              <a:lnSpc>
                <a:spcPct val="150000"/>
              </a:lnSpc>
            </a:pPr>
            <a:r>
              <a:rPr lang="de-DE" sz="1600" dirty="0" err="1" smtClean="0"/>
              <a:t>Branches</a:t>
            </a:r>
            <a:endParaRPr lang="de-DE" sz="1600" dirty="0"/>
          </a:p>
          <a:p>
            <a:pPr lvl="1">
              <a:lnSpc>
                <a:spcPct val="150000"/>
              </a:lnSpc>
            </a:pPr>
            <a:r>
              <a:rPr lang="de-DE" sz="1600" dirty="0" err="1" smtClean="0"/>
              <a:t>Remotes</a:t>
            </a:r>
            <a:endParaRPr lang="de-DE" sz="1600" dirty="0" smtClean="0"/>
          </a:p>
          <a:p>
            <a:pPr>
              <a:lnSpc>
                <a:spcPct val="150000"/>
              </a:lnSpc>
            </a:pPr>
            <a:endParaRPr lang="de-DE" sz="400" dirty="0" smtClean="0"/>
          </a:p>
          <a:p>
            <a:pPr>
              <a:lnSpc>
                <a:spcPct val="150000"/>
              </a:lnSpc>
            </a:pPr>
            <a:r>
              <a:rPr lang="de-DE" sz="1800" b="1" dirty="0" err="1" smtClean="0"/>
              <a:t>Branch-Strategien</a:t>
            </a:r>
            <a:endParaRPr lang="de-DE" sz="1800" b="1" dirty="0" smtClean="0"/>
          </a:p>
          <a:p>
            <a:pPr lvl="1">
              <a:lnSpc>
                <a:spcPct val="150000"/>
              </a:lnSpc>
            </a:pPr>
            <a:r>
              <a:rPr lang="de-DE" sz="1400" dirty="0" err="1" smtClean="0"/>
              <a:t>Feature-Branches</a:t>
            </a:r>
            <a:r>
              <a:rPr lang="de-DE" sz="1400" dirty="0" smtClean="0"/>
              <a:t>, </a:t>
            </a:r>
            <a:r>
              <a:rPr lang="de-DE" sz="1400" dirty="0" err="1" smtClean="0"/>
              <a:t>Rebasing</a:t>
            </a:r>
            <a:r>
              <a:rPr lang="de-DE" sz="1400" dirty="0" smtClean="0"/>
              <a:t>, </a:t>
            </a:r>
            <a:r>
              <a:rPr lang="de-DE" sz="1400" dirty="0" err="1" smtClean="0"/>
              <a:t>Git</a:t>
            </a:r>
            <a:r>
              <a:rPr lang="de-DE" sz="1400" dirty="0" smtClean="0"/>
              <a:t> </a:t>
            </a:r>
            <a:r>
              <a:rPr lang="de-DE" sz="1400" dirty="0" err="1" smtClean="0"/>
              <a:t>Flow</a:t>
            </a:r>
            <a:endParaRPr lang="de-DE" sz="1400" dirty="0" smtClean="0"/>
          </a:p>
          <a:p>
            <a:pPr>
              <a:lnSpc>
                <a:spcPct val="150000"/>
              </a:lnSpc>
            </a:pPr>
            <a:endParaRPr lang="de-DE" sz="400" b="1" dirty="0" smtClean="0"/>
          </a:p>
          <a:p>
            <a:pPr>
              <a:lnSpc>
                <a:spcPct val="150000"/>
              </a:lnSpc>
            </a:pPr>
            <a:r>
              <a:rPr lang="de-DE" sz="1800" b="1" dirty="0" smtClean="0"/>
              <a:t>Arbeiten mit großen Projekten</a:t>
            </a:r>
          </a:p>
          <a:p>
            <a:pPr lvl="1">
              <a:lnSpc>
                <a:spcPct val="150000"/>
              </a:lnSpc>
            </a:pPr>
            <a:r>
              <a:rPr lang="de-DE" sz="1600" dirty="0" err="1" smtClean="0"/>
              <a:t>submodules</a:t>
            </a:r>
            <a:r>
              <a:rPr lang="de-DE" sz="1600" dirty="0" smtClean="0"/>
              <a:t> und </a:t>
            </a:r>
            <a:r>
              <a:rPr lang="de-DE" sz="1600" dirty="0" err="1" smtClean="0"/>
              <a:t>subtrees</a:t>
            </a:r>
            <a:endParaRPr lang="de-DE" sz="1600" dirty="0" smtClean="0"/>
          </a:p>
          <a:p>
            <a:pPr marL="457200" lvl="1" indent="0">
              <a:lnSpc>
                <a:spcPct val="150000"/>
              </a:lnSpc>
              <a:buNone/>
            </a:pPr>
            <a:endParaRPr lang="de-DE" sz="400" dirty="0" smtClean="0"/>
          </a:p>
          <a:p>
            <a:pPr lvl="1">
              <a:lnSpc>
                <a:spcPct val="150000"/>
              </a:lnSpc>
            </a:pPr>
            <a:endParaRPr lang="de-DE" sz="2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de-DE" sz="1800" b="1" dirty="0" smtClean="0">
                <a:solidFill>
                  <a:srgbClr val="009587"/>
                </a:solidFill>
              </a:rPr>
              <a:t>Fragen &amp; Diskussionen: jederzeit!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705788" y="1324975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45186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b="1" dirty="0" smtClean="0"/>
              <a:t>Objekte holen und neue </a:t>
            </a:r>
            <a:r>
              <a:rPr lang="de-DE" b="1" dirty="0" err="1" smtClean="0"/>
              <a:t>Commits</a:t>
            </a:r>
            <a:r>
              <a:rPr lang="de-DE" b="1" dirty="0" smtClean="0"/>
              <a:t> </a:t>
            </a:r>
            <a:r>
              <a:rPr lang="de-DE" b="1" dirty="0" err="1" smtClean="0"/>
              <a:t>mergen</a:t>
            </a:r>
            <a:endParaRPr lang="de-DE" b="1" dirty="0" smtClean="0"/>
          </a:p>
          <a:p>
            <a:endParaRPr lang="de-DE" sz="2800" dirty="0" smtClean="0"/>
          </a:p>
          <a:p>
            <a:endParaRPr lang="de-DE" sz="2800" dirty="0" smtClean="0"/>
          </a:p>
          <a:p>
            <a:pPr marL="0" indent="0" algn="ctr">
              <a:buNone/>
            </a:pPr>
            <a:r>
              <a:rPr lang="de-DE" dirty="0" smtClean="0">
                <a:latin typeface="Courier New"/>
                <a:cs typeface="Courier New"/>
              </a:rPr>
              <a:t>  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+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FETCH_HEAD</a:t>
            </a: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=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</a:t>
            </a:r>
          </a:p>
          <a:p>
            <a:pPr marL="0" indent="0">
              <a:buNone/>
            </a:pPr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PULL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802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Lokale Kopie der Remote-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</a:t>
            </a:r>
            <a:r>
              <a:rPr lang="de-DE" sz="2400" dirty="0" smtClean="0"/>
              <a:t> zeigt </a:t>
            </a:r>
            <a:r>
              <a:rPr lang="de-DE" sz="2400" dirty="0"/>
              <a:t>T</a:t>
            </a:r>
            <a:r>
              <a:rPr lang="de-DE" sz="2400" dirty="0" smtClean="0"/>
              <a:t>racking Status</a:t>
            </a:r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vva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zeigt alle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sowie Tracking Status</a:t>
            </a:r>
            <a:endParaRPr lang="de-DE" sz="2400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TRACKING BRANCHES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93" y="2814102"/>
            <a:ext cx="7527414" cy="331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33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8568" y="1041400"/>
            <a:ext cx="8592363" cy="5084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Default-Verhalten: Wenn es einen Tracking-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gleichen Namens gibt, wird dieser automatisch verbunden</a:t>
            </a:r>
            <a:r>
              <a:rPr lang="de-DE" sz="1800" dirty="0" smtClean="0">
                <a:solidFill>
                  <a:srgbClr val="7F7F7F"/>
                </a:solidFill>
              </a:rPr>
              <a:t> </a:t>
            </a:r>
          </a:p>
          <a:p>
            <a:pPr marL="0" indent="0" algn="ctr">
              <a:buNone/>
            </a:pPr>
            <a:endParaRPr lang="de-DE" sz="21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-b f4 --track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Lokalen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„f4“ erstellen und mit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 „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“ verbinden. </a:t>
            </a:r>
            <a:r>
              <a:rPr lang="de-DE" sz="1400" dirty="0" smtClean="0">
                <a:solidFill>
                  <a:srgbClr val="7F7F7F"/>
                </a:solidFill>
              </a:rPr>
              <a:t>Der Remote-</a:t>
            </a:r>
            <a:r>
              <a:rPr lang="de-DE" sz="1400" dirty="0" err="1" smtClean="0">
                <a:solidFill>
                  <a:srgbClr val="7F7F7F"/>
                </a:solidFill>
              </a:rPr>
              <a:t>Branch</a:t>
            </a:r>
            <a:r>
              <a:rPr lang="de-DE" sz="14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Aktiven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mit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Remote-Repository 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 verbinden. Der Remote-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22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Pusht den lokalen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auf den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„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features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/f4“ und speichert die Verbindung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TRACKING BRANCH VERBINDEN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784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Objekte in ein Remote-Repository übertragen</a:t>
            </a: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Wenn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remote.origin.push</a:t>
            </a:r>
            <a:r>
              <a:rPr lang="de-DE" sz="1400" dirty="0" smtClean="0">
                <a:latin typeface="Calibri"/>
                <a:cs typeface="Calibri"/>
              </a:rPr>
              <a:t> gesetzt ist, gemäß dieser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pushen (ggf. mehrere </a:t>
            </a:r>
            <a:r>
              <a:rPr lang="de-DE" sz="1400" dirty="0" err="1" smtClean="0">
                <a:latin typeface="Calibri"/>
                <a:cs typeface="Calibri"/>
              </a:rPr>
              <a:t>Branches</a:t>
            </a:r>
            <a:r>
              <a:rPr lang="de-DE" sz="1400" dirty="0" smtClean="0">
                <a:latin typeface="Calibri"/>
                <a:cs typeface="Calibri"/>
              </a:rPr>
              <a:t>!). Ansonsten Strategie verwenden, die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push.default</a:t>
            </a:r>
            <a:r>
              <a:rPr lang="de-DE" sz="14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400" dirty="0" smtClean="0">
                <a:latin typeface="Calibri"/>
                <a:cs typeface="Calibri"/>
              </a:rPr>
              <a:t>konfiguriert ist</a:t>
            </a:r>
            <a:endParaRPr lang="de-DE" sz="1400" dirty="0">
              <a:latin typeface="Calibri"/>
              <a:cs typeface="Calibri"/>
            </a:endParaRPr>
          </a:p>
          <a:p>
            <a:endParaRPr lang="de-DE" sz="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/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master:master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lvl="1" indent="0">
              <a:buNone/>
            </a:pPr>
            <a:r>
              <a:rPr lang="de-DE" sz="1400" dirty="0"/>
              <a:t> </a:t>
            </a:r>
            <a:r>
              <a:rPr lang="de-DE" sz="1400" dirty="0" smtClean="0"/>
              <a:t>         Überträgt </a:t>
            </a:r>
            <a:r>
              <a:rPr lang="de-DE" sz="1400" dirty="0" err="1"/>
              <a:t>Commits</a:t>
            </a:r>
            <a:r>
              <a:rPr lang="de-DE" sz="1400" dirty="0"/>
              <a:t> vom lokalen </a:t>
            </a:r>
            <a:r>
              <a:rPr lang="de-DE" sz="1400" dirty="0">
                <a:solidFill>
                  <a:srgbClr val="009587"/>
                </a:solidFill>
              </a:rPr>
              <a:t>master</a:t>
            </a:r>
            <a:r>
              <a:rPr lang="de-DE" sz="1400" dirty="0"/>
              <a:t>-</a:t>
            </a:r>
            <a:r>
              <a:rPr lang="de-DE" sz="1400" dirty="0" err="1"/>
              <a:t>Branch</a:t>
            </a:r>
            <a:r>
              <a:rPr lang="de-DE" sz="1400" dirty="0"/>
              <a:t> </a:t>
            </a:r>
            <a:r>
              <a:rPr lang="de-DE" sz="1400" dirty="0" smtClean="0"/>
              <a:t>auf den </a:t>
            </a:r>
            <a:r>
              <a:rPr lang="de-DE" sz="1400" dirty="0" smtClean="0">
                <a:solidFill>
                  <a:srgbClr val="009587"/>
                </a:solidFill>
              </a:rPr>
              <a:t>master</a:t>
            </a:r>
            <a:r>
              <a:rPr lang="de-DE" sz="1400" dirty="0" smtClean="0"/>
              <a:t>-</a:t>
            </a:r>
            <a:r>
              <a:rPr lang="de-DE" sz="1400" dirty="0" err="1" smtClean="0"/>
              <a:t>Branch</a:t>
            </a:r>
            <a:r>
              <a:rPr lang="de-DE" sz="1400" dirty="0" smtClean="0"/>
              <a:t> im </a:t>
            </a:r>
            <a:r>
              <a:rPr lang="de-DE" sz="1400" dirty="0"/>
              <a:t>Remote-Repository </a:t>
            </a:r>
            <a:r>
              <a:rPr lang="de-DE" sz="1400" dirty="0" err="1" smtClean="0">
                <a:solidFill>
                  <a:srgbClr val="009587"/>
                </a:solidFill>
              </a:rPr>
              <a:t>origin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/>
              <a:t>Überträgt </a:t>
            </a:r>
            <a:r>
              <a:rPr lang="de-DE" sz="1400" dirty="0" err="1" smtClean="0"/>
              <a:t>Commits</a:t>
            </a:r>
            <a:r>
              <a:rPr lang="de-DE" sz="1400" dirty="0" smtClean="0"/>
              <a:t> vom lokalen </a:t>
            </a:r>
            <a:r>
              <a:rPr lang="de-DE" sz="1400" dirty="0" smtClean="0">
                <a:solidFill>
                  <a:srgbClr val="009587"/>
                </a:solidFill>
              </a:rPr>
              <a:t>master</a:t>
            </a:r>
            <a:r>
              <a:rPr lang="de-DE" sz="1400" dirty="0" smtClean="0"/>
              <a:t>-</a:t>
            </a:r>
            <a:r>
              <a:rPr lang="de-DE" sz="1400" dirty="0" err="1" smtClean="0"/>
              <a:t>Branch</a:t>
            </a:r>
            <a:r>
              <a:rPr lang="de-DE" sz="1400" dirty="0" smtClean="0"/>
              <a:t> auf den </a:t>
            </a:r>
            <a:r>
              <a:rPr lang="de-DE" sz="1400" dirty="0" err="1" smtClean="0">
                <a:solidFill>
                  <a:srgbClr val="009587"/>
                </a:solidFill>
              </a:rPr>
              <a:t>qa</a:t>
            </a:r>
            <a:r>
              <a:rPr lang="de-DE" sz="1400" dirty="0" err="1" smtClean="0"/>
              <a:t>-Branch</a:t>
            </a:r>
            <a:r>
              <a:rPr lang="de-DE" sz="1400" dirty="0" smtClean="0"/>
              <a:t> im Remote-Repository </a:t>
            </a:r>
            <a:r>
              <a:rPr lang="de-DE" sz="1400" dirty="0" err="1" smtClean="0">
                <a:solidFill>
                  <a:srgbClr val="009587"/>
                </a:solidFill>
              </a:rPr>
              <a:t>origin</a:t>
            </a:r>
            <a:r>
              <a:rPr lang="de-DE" sz="1400" dirty="0" smtClean="0"/>
              <a:t>. </a:t>
            </a:r>
          </a:p>
          <a:p>
            <a:pPr marL="400050" lvl="1" indent="0">
              <a:buNone/>
            </a:pPr>
            <a:endParaRPr lang="de-DE" sz="8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err="1"/>
              <a:t>Commits</a:t>
            </a:r>
            <a:r>
              <a:rPr lang="de-DE" sz="1400" dirty="0"/>
              <a:t> </a:t>
            </a:r>
            <a:r>
              <a:rPr lang="de-DE" sz="1400" dirty="0" smtClean="0"/>
              <a:t>von </a:t>
            </a:r>
            <a:r>
              <a:rPr lang="de-DE" sz="1400" i="1" dirty="0" smtClean="0"/>
              <a:t>allen</a:t>
            </a:r>
            <a:r>
              <a:rPr lang="de-DE" sz="1400" dirty="0" smtClean="0"/>
              <a:t> lokalen </a:t>
            </a:r>
            <a:r>
              <a:rPr lang="de-DE" sz="1400" dirty="0" err="1" smtClean="0"/>
              <a:t>Branches</a:t>
            </a:r>
            <a:r>
              <a:rPr lang="de-DE" sz="1400" dirty="0" smtClean="0"/>
              <a:t> in das Remote</a:t>
            </a:r>
            <a:r>
              <a:rPr lang="de-DE" sz="1400" dirty="0"/>
              <a:t>-Repository </a:t>
            </a:r>
            <a:r>
              <a:rPr lang="de-DE" sz="1400" dirty="0" err="1">
                <a:solidFill>
                  <a:srgbClr val="009587"/>
                </a:solidFill>
              </a:rPr>
              <a:t>origin</a:t>
            </a:r>
            <a:r>
              <a:rPr lang="de-DE" sz="1400" dirty="0"/>
              <a:t>. </a:t>
            </a:r>
          </a:p>
          <a:p>
            <a:pPr marL="400050" lvl="1" indent="0">
              <a:buNone/>
            </a:pPr>
            <a:endParaRPr lang="de-DE" sz="8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–f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>
                <a:cs typeface="Calibri"/>
              </a:rPr>
              <a:t>Überträgt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auch dann, wenn im Remote-Repository kein fast-forward möglich ist („</a:t>
            </a:r>
            <a:r>
              <a:rPr lang="de-DE" sz="1400" dirty="0" err="1">
                <a:cs typeface="Calibri"/>
              </a:rPr>
              <a:t>force</a:t>
            </a:r>
            <a:r>
              <a:rPr lang="de-DE" sz="1400" dirty="0">
                <a:cs typeface="Calibri"/>
              </a:rPr>
              <a:t> push“). Im Remote-Repository können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verloren gehen! In anderen Klonen kommt es zu </a:t>
            </a:r>
            <a:r>
              <a:rPr lang="de-DE" sz="1400" dirty="0" err="1">
                <a:cs typeface="Calibri"/>
              </a:rPr>
              <a:t>Merge</a:t>
            </a:r>
            <a:r>
              <a:rPr lang="de-DE" sz="1400" dirty="0">
                <a:cs typeface="Calibri"/>
              </a:rPr>
              <a:t>-Konflikten</a:t>
            </a:r>
            <a:r>
              <a:rPr lang="de-DE" sz="1400" dirty="0" smtClean="0">
                <a:cs typeface="Calibri"/>
              </a:rPr>
              <a:t>!</a:t>
            </a:r>
          </a:p>
          <a:p>
            <a:endParaRPr lang="de-DE" sz="7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--tags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smtClean="0"/>
              <a:t>die Tags aus dem lokalen Repository in das Remote-Repository. </a:t>
            </a:r>
            <a:endParaRPr lang="de-DE" sz="1400" dirty="0"/>
          </a:p>
          <a:p>
            <a:pPr marL="400050" lvl="1" indent="0">
              <a:buNone/>
            </a:pPr>
            <a:endParaRPr lang="de-DE" sz="800" dirty="0">
              <a:cs typeface="Calibri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|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--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delete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Löscht den </a:t>
            </a:r>
            <a:r>
              <a:rPr lang="de-DE" sz="1400" dirty="0" err="1" smtClean="0">
                <a:latin typeface="Calibri"/>
                <a:cs typeface="Calibri"/>
              </a:rPr>
              <a:t>Branch</a:t>
            </a:r>
            <a:r>
              <a:rPr lang="de-DE" sz="1400" dirty="0" smtClean="0">
                <a:latin typeface="Calibri"/>
                <a:cs typeface="Calibri"/>
              </a:rPr>
              <a:t> „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 im Remote-Repository („Übertrage </a:t>
            </a:r>
            <a:r>
              <a:rPr lang="de-DE" sz="1400" i="1" dirty="0" smtClean="0">
                <a:latin typeface="Calibri"/>
                <a:cs typeface="Calibri"/>
              </a:rPr>
              <a:t>nichts</a:t>
            </a:r>
            <a:r>
              <a:rPr lang="de-DE" sz="1400" dirty="0" smtClean="0">
                <a:latin typeface="Calibri"/>
                <a:cs typeface="Calibri"/>
              </a:rPr>
              <a:t> nach 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“)</a:t>
            </a:r>
          </a:p>
          <a:p>
            <a:pPr marL="0" indent="0">
              <a:buNone/>
            </a:pPr>
            <a:endParaRPr lang="de-DE" sz="1400" dirty="0" smtClean="0"/>
          </a:p>
          <a:p>
            <a:pPr lvl="1"/>
            <a:endParaRPr lang="de-DE" sz="1200" dirty="0" smtClean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PUSH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743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4839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 smtClean="0"/>
              <a:t>Mögliche Werte:</a:t>
            </a:r>
          </a:p>
          <a:p>
            <a:r>
              <a:rPr lang="de-DE" sz="2400" b="1" dirty="0">
                <a:solidFill>
                  <a:srgbClr val="009587"/>
                </a:solidFill>
              </a:rPr>
              <a:t>s</a:t>
            </a:r>
            <a:r>
              <a:rPr lang="de-DE" sz="2400" b="1" dirty="0" smtClean="0">
                <a:solidFill>
                  <a:srgbClr val="009587"/>
                </a:solidFill>
              </a:rPr>
              <a:t>imple</a:t>
            </a:r>
            <a:r>
              <a:rPr lang="de-DE" sz="2400" dirty="0" smtClean="0"/>
              <a:t>: überträgt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, wenn sein Name mit dem des </a:t>
            </a:r>
            <a:r>
              <a:rPr lang="de-DE" sz="2400" dirty="0" err="1" smtClean="0"/>
              <a:t>Upstream-Branchs</a:t>
            </a:r>
            <a:r>
              <a:rPr lang="de-DE" sz="2400" dirty="0" smtClean="0"/>
              <a:t> übereinstimmt (</a:t>
            </a:r>
            <a:r>
              <a:rPr lang="de-DE" sz="2400" b="1" dirty="0" smtClean="0"/>
              <a:t>Default seit </a:t>
            </a:r>
            <a:r>
              <a:rPr lang="de-DE" sz="2400" b="1" dirty="0" err="1" smtClean="0"/>
              <a:t>Git</a:t>
            </a:r>
            <a:r>
              <a:rPr lang="de-DE" sz="2400" b="1" dirty="0" smtClean="0"/>
              <a:t> 2.0</a:t>
            </a:r>
            <a:r>
              <a:rPr lang="de-DE" sz="2400" dirty="0" smtClean="0"/>
              <a:t>)</a:t>
            </a:r>
          </a:p>
          <a:p>
            <a:r>
              <a:rPr lang="de-DE" sz="2400" b="1" dirty="0" err="1" smtClean="0">
                <a:solidFill>
                  <a:srgbClr val="009587"/>
                </a:solidFill>
              </a:rPr>
              <a:t>upstream</a:t>
            </a:r>
            <a:r>
              <a:rPr lang="de-DE" sz="2400" dirty="0" smtClean="0"/>
              <a:t>: Pusht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zum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. Nur im „zentralen“ Workflow sinnvoll.</a:t>
            </a:r>
          </a:p>
          <a:p>
            <a:endParaRPr lang="de-DE" sz="900" dirty="0" smtClean="0"/>
          </a:p>
          <a:p>
            <a:r>
              <a:rPr lang="de-DE" sz="2400" b="1" dirty="0" err="1" smtClean="0">
                <a:solidFill>
                  <a:srgbClr val="009587"/>
                </a:solidFill>
              </a:rPr>
              <a:t>matching</a:t>
            </a:r>
            <a:r>
              <a:rPr lang="de-DE" sz="2400" dirty="0" smtClean="0"/>
              <a:t>: Überträgt </a:t>
            </a:r>
            <a:r>
              <a:rPr lang="de-DE" sz="2400" i="1" dirty="0" smtClean="0"/>
              <a:t>alle</a:t>
            </a:r>
            <a:r>
              <a:rPr lang="de-DE" sz="2400" dirty="0" smtClean="0"/>
              <a:t> lokalen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, zu denen es einen gleichnamigen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gibt (Default vor </a:t>
            </a:r>
            <a:r>
              <a:rPr lang="de-DE" sz="2400" dirty="0" err="1" smtClean="0"/>
              <a:t>Git</a:t>
            </a:r>
            <a:r>
              <a:rPr lang="de-DE" sz="2400" dirty="0" smtClean="0"/>
              <a:t> 2.0)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c</a:t>
            </a:r>
            <a:r>
              <a:rPr lang="de-DE" sz="2400" b="1" dirty="0" err="1" smtClean="0">
                <a:solidFill>
                  <a:srgbClr val="009587"/>
                </a:solidFill>
              </a:rPr>
              <a:t>urrent</a:t>
            </a:r>
            <a:r>
              <a:rPr lang="de-DE" sz="2400" dirty="0" smtClean="0"/>
              <a:t>: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überträgt den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in ein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mit gleichem Namen im Remote-Repository (unabhängig davon, ober der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existiert und unabhängig vom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)</a:t>
            </a:r>
          </a:p>
          <a:p>
            <a:r>
              <a:rPr lang="de-DE" sz="2400" b="1" dirty="0" err="1" smtClean="0">
                <a:solidFill>
                  <a:srgbClr val="009587"/>
                </a:solidFill>
              </a:rPr>
              <a:t>nothing</a:t>
            </a:r>
            <a:r>
              <a:rPr lang="de-DE" sz="2400" dirty="0" smtClean="0"/>
              <a:t>: Kein Push. Kann verhindert werden, um „versehentliche“ </a:t>
            </a:r>
            <a:r>
              <a:rPr lang="de-DE" sz="2400" dirty="0" err="1" smtClean="0"/>
              <a:t>Pushes</a:t>
            </a:r>
            <a:r>
              <a:rPr lang="de-DE" sz="2400" dirty="0" smtClean="0"/>
              <a:t> zu verhindern</a:t>
            </a:r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PUSH.DEFAULT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3183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400" dirty="0" smtClean="0"/>
              <a:t>Keine </a:t>
            </a:r>
            <a:r>
              <a:rPr lang="de-DE" sz="2400" dirty="0" err="1" smtClean="0"/>
              <a:t>refspec</a:t>
            </a:r>
            <a:r>
              <a:rPr lang="de-DE" sz="2400" dirty="0" smtClean="0"/>
              <a:t> in </a:t>
            </a:r>
            <a:r>
              <a:rPr lang="de-DE" sz="2400" dirty="0" smtClean="0">
                <a:solidFill>
                  <a:srgbClr val="009587"/>
                </a:solidFill>
              </a:rPr>
              <a:t>remote.*.push </a:t>
            </a:r>
            <a:r>
              <a:rPr lang="de-DE" sz="2400" dirty="0" smtClean="0"/>
              <a:t>konfigurieren</a:t>
            </a:r>
          </a:p>
          <a:p>
            <a:endParaRPr lang="de-DE" sz="2400" dirty="0" smtClean="0"/>
          </a:p>
          <a:p>
            <a:r>
              <a:rPr lang="de-DE" sz="2400" dirty="0" smtClean="0"/>
              <a:t>Lokaler </a:t>
            </a:r>
            <a:r>
              <a:rPr lang="de-DE" sz="2400" dirty="0" err="1"/>
              <a:t>Branchname</a:t>
            </a:r>
            <a:r>
              <a:rPr lang="de-DE" sz="2400" dirty="0"/>
              <a:t> sollte Remote-</a:t>
            </a:r>
            <a:r>
              <a:rPr lang="de-DE" sz="2400" dirty="0" err="1"/>
              <a:t>Branchnamen</a:t>
            </a:r>
            <a:r>
              <a:rPr lang="de-DE" sz="2400" dirty="0"/>
              <a:t> entsprechen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push.default</a:t>
            </a:r>
            <a:r>
              <a:rPr lang="de-DE" sz="2400" dirty="0" smtClean="0"/>
              <a:t> auf simple setzen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config</a:t>
            </a:r>
            <a:r>
              <a:rPr lang="de-DE" sz="2000" dirty="0" smtClean="0">
                <a:solidFill>
                  <a:srgbClr val="009587"/>
                </a:solidFill>
              </a:rPr>
              <a:t> --global </a:t>
            </a:r>
            <a:r>
              <a:rPr lang="de-DE" sz="2000" dirty="0" err="1" smtClean="0">
                <a:solidFill>
                  <a:srgbClr val="009587"/>
                </a:solidFill>
              </a:rPr>
              <a:t>push.default</a:t>
            </a:r>
            <a:r>
              <a:rPr lang="de-DE" sz="2000" dirty="0" smtClean="0">
                <a:solidFill>
                  <a:srgbClr val="009587"/>
                </a:solidFill>
              </a:rPr>
              <a:t> simple</a:t>
            </a:r>
          </a:p>
          <a:p>
            <a:endParaRPr lang="de-DE" sz="2400" dirty="0" smtClean="0"/>
          </a:p>
          <a:p>
            <a:r>
              <a:rPr lang="de-DE" sz="2400" dirty="0" smtClean="0"/>
              <a:t>Im Zweifelsfall beim Push genau angeben, was gepusht werden soll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push </a:t>
            </a:r>
            <a:r>
              <a:rPr lang="de-DE" sz="2000" dirty="0" err="1" smtClean="0">
                <a:solidFill>
                  <a:srgbClr val="009587"/>
                </a:solidFill>
              </a:rPr>
              <a:t>origin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src:dest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 EMPFEHLUNG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785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pull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GIT... /-: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1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dirty="0" smtClean="0"/>
              <a:t>Arbeitsverzeichnis: </a:t>
            </a:r>
            <a:r>
              <a:rPr lang="de-DE" dirty="0" err="1" smtClean="0">
                <a:solidFill>
                  <a:srgbClr val="438ECC"/>
                </a:solidFill>
              </a:rPr>
              <a:t>remotes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beispiel</a:t>
            </a:r>
            <a:r>
              <a:rPr lang="de-DE" dirty="0" smtClean="0">
                <a:solidFill>
                  <a:srgbClr val="438ECC"/>
                </a:solidFill>
              </a:rPr>
              <a:t> </a:t>
            </a:r>
            <a:r>
              <a:rPr lang="de-DE" dirty="0" smtClean="0">
                <a:solidFill>
                  <a:srgbClr val="FF0000"/>
                </a:solidFill>
              </a:rPr>
              <a:t>BEISPIEL REPARIEREN</a:t>
            </a:r>
          </a:p>
          <a:p>
            <a:pPr marL="0" indent="0">
              <a:buNone/>
            </a:pPr>
            <a:r>
              <a:rPr lang="de-DE" sz="2600" i="1" dirty="0" smtClean="0"/>
              <a:t>Hinweis zum Arbeiten mit den „Remote-</a:t>
            </a:r>
            <a:r>
              <a:rPr lang="de-DE" sz="2600" i="1" dirty="0" err="1" smtClean="0"/>
              <a:t>Repositories</a:t>
            </a:r>
            <a:r>
              <a:rPr lang="de-DE" sz="2600" i="1" dirty="0" smtClean="0"/>
              <a:t>“ in der Übung: Sie können relative Pfad-URLs verwenden, bspw. </a:t>
            </a: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&lt;...&gt;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a.git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600" i="1" dirty="0" smtClean="0"/>
              <a:t>oder  </a:t>
            </a: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&lt;...&gt;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../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b.git</a:t>
            </a:r>
            <a:r>
              <a:rPr lang="de-DE" sz="2600" i="1" dirty="0" smtClean="0"/>
              <a:t>.</a:t>
            </a:r>
          </a:p>
          <a:p>
            <a:pPr marL="0" indent="0">
              <a:buNone/>
            </a:pP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Klonen Sie das Repository </a:t>
            </a:r>
            <a:r>
              <a:rPr lang="de-DE" dirty="0" smtClean="0">
                <a:solidFill>
                  <a:srgbClr val="438ECC"/>
                </a:solidFill>
              </a:rPr>
              <a:t>mein-spring-</a:t>
            </a:r>
            <a:r>
              <a:rPr lang="de-DE" dirty="0" err="1" smtClean="0">
                <a:solidFill>
                  <a:srgbClr val="438ECC"/>
                </a:solidFill>
              </a:rPr>
              <a:t>klon.git</a:t>
            </a:r>
            <a:endParaRPr lang="de-DE" dirty="0" smtClean="0">
              <a:solidFill>
                <a:srgbClr val="438ECC"/>
              </a:solidFill>
            </a:endParaRPr>
          </a:p>
          <a:p>
            <a:pPr marL="914400" lvl="1" indent="-514350"/>
            <a:r>
              <a:rPr lang="de-DE" dirty="0" smtClean="0"/>
              <a:t>Welche </a:t>
            </a:r>
            <a:r>
              <a:rPr lang="de-DE" dirty="0" err="1" smtClean="0"/>
              <a:t>Branches</a:t>
            </a:r>
            <a:r>
              <a:rPr lang="de-DE" dirty="0" smtClean="0"/>
              <a:t> gibt es dort?</a:t>
            </a:r>
          </a:p>
          <a:p>
            <a:pPr marL="914400" lvl="1" indent="-514350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Führen Sie dort auf dem </a:t>
            </a:r>
            <a:r>
              <a:rPr lang="de-DE" dirty="0" err="1" smtClean="0"/>
              <a:t>Branch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38ECC"/>
                </a:solidFill>
              </a:rPr>
              <a:t>feature-1</a:t>
            </a:r>
            <a:r>
              <a:rPr lang="de-DE" dirty="0" smtClean="0"/>
              <a:t>“ einen Commit durch.</a:t>
            </a:r>
          </a:p>
          <a:p>
            <a:pPr marL="857250" lvl="1" indent="-457200"/>
            <a:r>
              <a:rPr lang="de-DE" dirty="0" smtClean="0"/>
              <a:t>Erzeugen Sie einen Tag für Ihren Commit</a:t>
            </a:r>
          </a:p>
          <a:p>
            <a:pPr marL="857250" lvl="1" indent="-457200"/>
            <a:r>
              <a:rPr lang="de-DE" dirty="0" smtClean="0"/>
              <a:t>Pushen Sie Ihren Commit sowie den Tag zurück in das Remote-Repository</a:t>
            </a:r>
          </a:p>
          <a:p>
            <a:pPr marL="857250" lvl="1" indent="-457200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Fügen Sie das 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r>
              <a:rPr lang="de-DE" dirty="0" smtClean="0"/>
              <a:t> als weiteres Remote hinzu</a:t>
            </a:r>
          </a:p>
          <a:p>
            <a:pPr lvl="1"/>
            <a:r>
              <a:rPr lang="de-DE" dirty="0" smtClean="0"/>
              <a:t>Welche </a:t>
            </a:r>
            <a:r>
              <a:rPr lang="de-DE" dirty="0" err="1" smtClean="0"/>
              <a:t>Branches</a:t>
            </a:r>
            <a:r>
              <a:rPr lang="de-DE" dirty="0" smtClean="0"/>
              <a:t> gibt es dort?</a:t>
            </a:r>
          </a:p>
          <a:p>
            <a:pPr lvl="1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Übertragen Sie Ihren </a:t>
            </a:r>
            <a:r>
              <a:rPr lang="de-DE" dirty="0" err="1" smtClean="0"/>
              <a:t>Branch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38ECC"/>
                </a:solidFill>
              </a:rPr>
              <a:t>feature-1</a:t>
            </a:r>
            <a:r>
              <a:rPr lang="de-DE" dirty="0" smtClean="0"/>
              <a:t>“ unter der Referenz „</a:t>
            </a:r>
            <a:r>
              <a:rPr lang="de-DE" dirty="0" err="1" smtClean="0">
                <a:solidFill>
                  <a:srgbClr val="438ECC"/>
                </a:solidFill>
              </a:rPr>
              <a:t>refs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for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review</a:t>
            </a:r>
            <a:r>
              <a:rPr lang="de-DE" dirty="0" smtClean="0">
                <a:solidFill>
                  <a:srgbClr val="438ECC"/>
                </a:solidFill>
              </a:rPr>
              <a:t>/feature-1</a:t>
            </a:r>
            <a:r>
              <a:rPr lang="de-DE" dirty="0" smtClean="0"/>
              <a:t>“ in das 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endParaRPr lang="de-DE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de-DE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Übertragen Sie Ihre </a:t>
            </a:r>
            <a:r>
              <a:rPr lang="de-DE" dirty="0"/>
              <a:t>„feature-1</a:t>
            </a:r>
            <a:r>
              <a:rPr lang="de-DE" dirty="0" smtClean="0"/>
              <a:t>“-Änderungen auch auf den „feature-1“-Branch in das Remote-Repository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r>
              <a:rPr lang="de-DE" dirty="0" smtClean="0"/>
              <a:t>.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REMOTE-REPOSITORIES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198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2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97265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33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TYPISCHE WORKFLOWS IN DER ENTWICKLUNG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80" y="908720"/>
            <a:ext cx="7892240" cy="537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14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299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64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>
                <a:cs typeface="Courier New"/>
              </a:rPr>
              <a:t>Alle Änderungen für alle Tasks werden auf dem </a:t>
            </a:r>
            <a:r>
              <a:rPr lang="de-DE" sz="1600" b="1" dirty="0" smtClean="0">
                <a:solidFill>
                  <a:srgbClr val="009587"/>
                </a:solidFill>
                <a:cs typeface="Courier New"/>
              </a:rPr>
              <a:t>master</a:t>
            </a:r>
            <a:r>
              <a:rPr lang="de-DE" sz="1600" b="1" dirty="0" smtClean="0">
                <a:cs typeface="Courier New"/>
              </a:rPr>
              <a:t>-</a:t>
            </a:r>
            <a:r>
              <a:rPr lang="de-DE" sz="1600" b="1" dirty="0" err="1">
                <a:cs typeface="Courier New"/>
              </a:rPr>
              <a:t>Branch</a:t>
            </a:r>
            <a:r>
              <a:rPr lang="de-DE" sz="1600" b="1" dirty="0">
                <a:cs typeface="Courier New"/>
              </a:rPr>
              <a:t> </a:t>
            </a:r>
            <a:r>
              <a:rPr lang="de-DE" sz="1600" b="1" dirty="0" smtClean="0">
                <a:cs typeface="Courier New"/>
              </a:rPr>
              <a:t>durchgeführt</a:t>
            </a:r>
          </a:p>
          <a:p>
            <a:r>
              <a:rPr lang="de-DE" sz="1600" dirty="0" smtClean="0">
                <a:cs typeface="Courier New"/>
              </a:rPr>
              <a:t>orientiert </a:t>
            </a:r>
            <a:r>
              <a:rPr lang="de-DE" sz="1600" dirty="0">
                <a:cs typeface="Courier New"/>
              </a:rPr>
              <a:t>sich stark an zentralen Versionsverwaltungen</a:t>
            </a:r>
          </a:p>
          <a:p>
            <a:r>
              <a:rPr lang="de-DE" sz="1600" dirty="0">
                <a:cs typeface="Courier New"/>
              </a:rPr>
              <a:t>einfache </a:t>
            </a:r>
            <a:r>
              <a:rPr lang="de-DE" sz="1600" dirty="0" smtClean="0">
                <a:cs typeface="Courier New"/>
              </a:rPr>
              <a:t>Umsetzung</a:t>
            </a:r>
          </a:p>
          <a:p>
            <a:endParaRPr lang="de-DE" sz="1600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cs typeface="Courier New"/>
              </a:rPr>
              <a:t>Historie </a:t>
            </a:r>
            <a:r>
              <a:rPr lang="de-DE" sz="1600" b="1" dirty="0">
                <a:cs typeface="Courier New"/>
              </a:rPr>
              <a:t>mit vielen </a:t>
            </a:r>
            <a:r>
              <a:rPr lang="de-DE" sz="1600" b="1" dirty="0" err="1">
                <a:cs typeface="Courier New"/>
              </a:rPr>
              <a:t>Merge-Commits</a:t>
            </a:r>
            <a:endParaRPr lang="de-DE" sz="1600" b="1" dirty="0">
              <a:cs typeface="Courier New"/>
            </a:endParaRPr>
          </a:p>
          <a:p>
            <a:r>
              <a:rPr lang="de-DE" sz="1600" dirty="0">
                <a:cs typeface="Courier New"/>
              </a:rPr>
              <a:t>keine strukturelle Zuordnung zu Features</a:t>
            </a:r>
          </a:p>
          <a:p>
            <a:r>
              <a:rPr lang="de-DE" sz="1600" dirty="0">
                <a:cs typeface="Courier New"/>
              </a:rPr>
              <a:t>i</a:t>
            </a:r>
            <a:r>
              <a:rPr lang="de-DE" sz="1600" dirty="0" smtClean="0">
                <a:cs typeface="Courier New"/>
              </a:rPr>
              <a:t>n </a:t>
            </a:r>
            <a:r>
              <a:rPr lang="de-DE" sz="1600" dirty="0">
                <a:cs typeface="Courier New"/>
              </a:rPr>
              <a:t>jeder Commit-Message kann die Task-</a:t>
            </a:r>
            <a:r>
              <a:rPr lang="de-DE" sz="1600" dirty="0" err="1">
                <a:cs typeface="Courier New"/>
              </a:rPr>
              <a:t>Id</a:t>
            </a:r>
            <a:r>
              <a:rPr lang="de-DE" sz="1600" dirty="0">
                <a:cs typeface="Courier New"/>
              </a:rPr>
              <a:t> hinterlegt werden, um die </a:t>
            </a:r>
            <a:r>
              <a:rPr lang="de-DE" sz="1600" dirty="0" err="1">
                <a:cs typeface="Courier New"/>
              </a:rPr>
              <a:t>Commits</a:t>
            </a:r>
            <a:r>
              <a:rPr lang="de-DE" sz="1600" dirty="0">
                <a:cs typeface="Courier New"/>
              </a:rPr>
              <a:t> zu unterscheiden und </a:t>
            </a:r>
            <a:r>
              <a:rPr lang="de-DE" sz="1600" dirty="0" smtClean="0">
                <a:cs typeface="Courier New"/>
              </a:rPr>
              <a:t>z.B. Release</a:t>
            </a:r>
            <a:r>
              <a:rPr lang="de-DE" sz="1600" dirty="0">
                <a:cs typeface="Courier New"/>
              </a:rPr>
              <a:t>-Dokumentation zu erzeugen</a:t>
            </a:r>
          </a:p>
          <a:p>
            <a:endParaRPr lang="de-DE" sz="1200" dirty="0"/>
          </a:p>
          <a:p>
            <a:endParaRPr lang="de-DE" sz="1200" dirty="0"/>
          </a:p>
          <a:p>
            <a:endParaRPr lang="de-DE" sz="1400" dirty="0"/>
          </a:p>
          <a:p>
            <a:pPr marL="0" indent="0">
              <a:buNone/>
            </a:pPr>
            <a:endParaRPr lang="de-DE" sz="1400" dirty="0" smtClean="0">
              <a:cs typeface="Courier New"/>
            </a:endParaRPr>
          </a:p>
          <a:p>
            <a:pPr marL="0" indent="0">
              <a:buNone/>
            </a:pPr>
            <a:endParaRPr lang="de-DE" sz="1400" dirty="0">
              <a:cs typeface="Courier New"/>
            </a:endParaRPr>
          </a:p>
          <a:p>
            <a:pPr marL="0" indent="0">
              <a:buNone/>
            </a:pPr>
            <a:endParaRPr lang="de-DE" sz="1400" b="1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(MERGE)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4" y="1988840"/>
            <a:ext cx="7128792" cy="299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38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FEATURE-BRANCHES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23528" y="4272478"/>
            <a:ext cx="8401988" cy="2180858"/>
          </a:xfrm>
        </p:spPr>
        <p:txBody>
          <a:bodyPr>
            <a:normAutofit/>
          </a:bodyPr>
          <a:lstStyle/>
          <a:p>
            <a:r>
              <a:rPr lang="de-DE" sz="2000" dirty="0" smtClean="0">
                <a:cs typeface="Courier New"/>
              </a:rPr>
              <a:t>Jedes Feature wird auf einen eigenen 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entwickelt</a:t>
            </a:r>
          </a:p>
          <a:p>
            <a:r>
              <a:rPr lang="de-DE" sz="2000" dirty="0" smtClean="0">
                <a:cs typeface="Courier New"/>
              </a:rPr>
              <a:t>Bei allen 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auf dem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werden Fast-Forward-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unterdrückt (Eindeutige First-Parent-Historie erzeugen)</a:t>
            </a:r>
          </a:p>
          <a:p>
            <a:r>
              <a:rPr lang="de-DE" sz="2000" dirty="0" smtClean="0">
                <a:cs typeface="Courier New"/>
              </a:rPr>
              <a:t>Austausch zwischen Features findet immer über den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statt</a:t>
            </a:r>
          </a:p>
          <a:p>
            <a:r>
              <a:rPr lang="de-DE" sz="2000" dirty="0" smtClean="0">
                <a:cs typeface="Courier New"/>
              </a:rPr>
              <a:t>Komplexerer Ablauf</a:t>
            </a:r>
          </a:p>
          <a:p>
            <a:r>
              <a:rPr lang="de-DE" sz="2000" dirty="0" smtClean="0">
                <a:cs typeface="Courier New"/>
              </a:rPr>
              <a:t>Gute Nachvollziehbarkeit der Änderungen für ein Feature</a:t>
            </a:r>
          </a:p>
        </p:txBody>
      </p:sp>
      <p:grpSp>
        <p:nvGrpSpPr>
          <p:cNvPr id="8" name="Gruppierung 7"/>
          <p:cNvGrpSpPr/>
          <p:nvPr/>
        </p:nvGrpSpPr>
        <p:grpSpPr>
          <a:xfrm>
            <a:off x="1113705" y="958570"/>
            <a:ext cx="6916590" cy="3190510"/>
            <a:chOff x="967778" y="907668"/>
            <a:chExt cx="6916590" cy="3190510"/>
          </a:xfrm>
        </p:grpSpPr>
        <p:sp>
          <p:nvSpPr>
            <p:cNvPr id="10" name="Shape 521"/>
            <p:cNvSpPr/>
            <p:nvPr/>
          </p:nvSpPr>
          <p:spPr>
            <a:xfrm>
              <a:off x="5647796" y="3861048"/>
              <a:ext cx="2236572" cy="2371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>
              <a:normAutofit fontScale="70000" lnSpcReduction="20000"/>
            </a:bodyPr>
            <a:lstStyle>
              <a:lvl1pPr algn="l" defTabSz="566674">
                <a:buFont typeface="Gill Sans"/>
                <a:defRPr sz="1358">
                  <a:solidFill>
                    <a:srgbClr val="5E5E5E"/>
                  </a:solidFill>
                </a:defRPr>
              </a:lvl1pPr>
            </a:lstStyle>
            <a:p>
              <a:pPr lvl="0" algn="r">
                <a:defRPr sz="1800">
                  <a:solidFill>
                    <a:srgbClr val="000000"/>
                  </a:solidFill>
                </a:defRPr>
              </a:pPr>
              <a:r>
                <a:rPr sz="1358" dirty="0">
                  <a:solidFill>
                    <a:srgbClr val="5E5E5E"/>
                  </a:solidFill>
                </a:rPr>
                <a:t>* aus „Git - Grundlagen und Workflows“</a:t>
              </a:r>
            </a:p>
          </p:txBody>
        </p:sp>
        <p:pic>
          <p:nvPicPr>
            <p:cNvPr id="7" name="Bild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7778" y="907668"/>
              <a:ext cx="6916590" cy="2913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350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pull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REBASING - ÜBERBLICK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4788024" y="6040295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4" y="2132856"/>
            <a:ext cx="4400132" cy="4144569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4788024" y="2132856"/>
            <a:ext cx="40400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Änderungen von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werden in neue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</a:t>
            </a:r>
            <a:r>
              <a:rPr lang="de-DE" sz="2400" dirty="0" smtClean="0">
                <a:solidFill>
                  <a:srgbClr val="4D4D4D"/>
                </a:solidFill>
                <a:cs typeface="Courier New"/>
              </a:rPr>
              <a:t>kopiert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Der aktuelle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Branch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wird verschoben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15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(REBASE)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716015" y="1041401"/>
            <a:ext cx="4112099" cy="43202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Lineare Historie</a:t>
            </a:r>
          </a:p>
          <a:p>
            <a:r>
              <a:rPr lang="de-DE" sz="2400" dirty="0" err="1" smtClean="0">
                <a:cs typeface="Courier New"/>
              </a:rPr>
              <a:t>Commit-Reihenfolge</a:t>
            </a:r>
            <a:r>
              <a:rPr lang="de-DE" sz="2400" dirty="0" smtClean="0">
                <a:cs typeface="Courier New"/>
              </a:rPr>
              <a:t> entspricht nicht der zeitlichen Reihenfolge</a:t>
            </a:r>
          </a:p>
          <a:p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führt </a:t>
            </a:r>
            <a:r>
              <a:rPr lang="de-DE" sz="2400" dirty="0" err="1" smtClean="0">
                <a:cs typeface="Courier New"/>
              </a:rPr>
              <a:t>u.U</a:t>
            </a:r>
            <a:r>
              <a:rPr lang="de-DE" sz="2400" dirty="0" smtClean="0">
                <a:cs typeface="Courier New"/>
              </a:rPr>
              <a:t>. zu mehreren Konfliktbehandlungen, die dafür aber kleiner ausfallen</a:t>
            </a:r>
          </a:p>
          <a:p>
            <a:endParaRPr lang="de-DE" sz="2400" dirty="0" smtClean="0">
              <a:cs typeface="Courier New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1520" y="5157192"/>
            <a:ext cx="85122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>
                <a:solidFill>
                  <a:srgbClr val="4D4D4D"/>
                </a:solidFill>
                <a:latin typeface="Calibri"/>
                <a:cs typeface="Calibri"/>
              </a:rPr>
              <a:t>Rebase</a:t>
            </a:r>
            <a:r>
              <a:rPr lang="de-DE" b="1" dirty="0" smtClean="0">
                <a:solidFill>
                  <a:srgbClr val="4D4D4D"/>
                </a:solidFill>
                <a:latin typeface="Calibri"/>
                <a:cs typeface="Calibri"/>
              </a:rPr>
              <a:t> aktivieren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pull.rebase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		#Immer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branch.master.rebase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#Nur dieser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branch.autosetuprebase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#Neue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Branches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16" y="1147226"/>
            <a:ext cx="4225884" cy="31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mit dem Remote-Tracking-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Branch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  <a:cs typeface="Courier New"/>
            </a:endParaRPr>
          </a:p>
          <a:p>
            <a:pPr marL="0" indent="0" algn="ctr">
              <a:buNone/>
            </a:pPr>
            <a:endParaRPr lang="de-DE" sz="2400" b="1" dirty="0" smtClean="0">
              <a:solidFill>
                <a:srgbClr val="ED6F49"/>
              </a:solidFill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smtClean="0">
                <a:solidFill>
                  <a:srgbClr val="ED6F49"/>
                </a:solidFill>
                <a:cs typeface="Courier New"/>
              </a:rPr>
              <a:t>Bei Konflikten:</a:t>
            </a: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foo.txt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cs typeface="Courier New"/>
              </a:rPr>
              <a:t>Dateien editieren und zum Index hinzufügen </a:t>
            </a: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continue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Anschließend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fortsetzen</a:t>
            </a:r>
          </a:p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skip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Alternativ das Commit überspringen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--abort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Oder das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ganz abbrechen</a:t>
            </a:r>
          </a:p>
          <a:p>
            <a:pPr marL="0" indent="0">
              <a:buNone/>
            </a:pP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REBASE DURCHFÜHREN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0761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NOCH MEHR REBASE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95536" y="1041401"/>
            <a:ext cx="8432580" cy="1667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onto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„Verschiebt“ die </a:t>
            </a:r>
            <a:r>
              <a:rPr lang="de-DE" sz="2400" dirty="0" err="1" smtClean="0">
                <a:cs typeface="Courier New"/>
              </a:rPr>
              <a:t>Commits</a:t>
            </a:r>
            <a:r>
              <a:rPr lang="de-DE" sz="2400" dirty="0" smtClean="0">
                <a:cs typeface="Courier New"/>
              </a:rPr>
              <a:t> eines </a:t>
            </a:r>
            <a:r>
              <a:rPr lang="de-DE" sz="2400" dirty="0" err="1" smtClean="0">
                <a:cs typeface="Courier New"/>
              </a:rPr>
              <a:t>Branches</a:t>
            </a:r>
            <a:endParaRPr lang="de-DE" sz="2400" dirty="0" smtClean="0">
              <a:cs typeface="Courier New"/>
            </a:endParaRPr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4" y="2996952"/>
            <a:ext cx="8495252" cy="266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95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4119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&lt;ref1&gt;..&lt;ref2&gt;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Kopiert ein oder mehrere </a:t>
            </a:r>
            <a:r>
              <a:rPr lang="de-DE" sz="2400" b="1" dirty="0" err="1" smtClean="0">
                <a:cs typeface="Courier New"/>
              </a:rPr>
              <a:t>Commits</a:t>
            </a:r>
            <a:endParaRPr lang="de-DE" sz="2400" b="1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Jedes Commit hat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um bei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und Cherry-Pick den originalen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den aktuellen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zu unterscheiden</a:t>
            </a: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CHERRY-PICK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2564904"/>
            <a:ext cx="53467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8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–i HEAD~4</a:t>
            </a:r>
          </a:p>
          <a:p>
            <a:pPr marL="0" indent="0">
              <a:buNone/>
            </a:pPr>
            <a:endParaRPr lang="de-DE" sz="1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ca40bf8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Erster Entwurf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9342d1f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JUnit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-Tests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0f5232f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18ba83d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 korrigiert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e5d686f..add00c1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p, pick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reword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stop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for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amending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s,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meld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previous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f,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fixup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like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discard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this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commit's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log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x,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run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(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rest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)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shell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These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can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re-ordered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;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executed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from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top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bottom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a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here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THAT COMMIT WILL BE LOST.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However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everything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will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aborted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Note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that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empty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commented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out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INTERAKTIVES REBASE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181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Repository: </a:t>
            </a:r>
            <a:r>
              <a:rPr lang="de-DE" sz="2000" b="1" dirty="0" err="1" smtClean="0">
                <a:cs typeface="Courier New"/>
              </a:rPr>
              <a:t>rebase/rebase-&lt;aufgabe</a:t>
            </a:r>
            <a:r>
              <a:rPr lang="de-DE" sz="2000" b="1" dirty="0" smtClean="0">
                <a:cs typeface="Courier New"/>
              </a:rPr>
              <a:t>&gt;</a:t>
            </a: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Aufgabe 1 + 2:</a:t>
            </a:r>
            <a:r>
              <a:rPr lang="de-DE" sz="2000" b="1" dirty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000" dirty="0" smtClean="0">
                <a:cs typeface="Courier New"/>
              </a:rPr>
              <a:t>Führen Sie ein interaktives </a:t>
            </a:r>
            <a:r>
              <a:rPr lang="de-DE" sz="2000" dirty="0" err="1" smtClean="0">
                <a:cs typeface="Courier New"/>
              </a:rPr>
              <a:t>Rebasing</a:t>
            </a:r>
            <a:r>
              <a:rPr lang="de-DE" sz="2000" dirty="0" smtClean="0">
                <a:cs typeface="Courier New"/>
              </a:rPr>
              <a:t> durch, so dass das Ergebnis wie folgt dargestellt aussieht: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 - 1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484784"/>
            <a:ext cx="6057900" cy="1651000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84" y="4509120"/>
            <a:ext cx="8524932" cy="155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48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Repository: </a:t>
            </a:r>
            <a:r>
              <a:rPr lang="de-DE" sz="2000" b="1" smtClean="0">
                <a:cs typeface="Courier New"/>
              </a:rPr>
              <a:t>rebase/rebase</a:t>
            </a:r>
            <a:r>
              <a:rPr lang="de-DE" sz="2000" b="1" dirty="0" smtClean="0">
                <a:cs typeface="Courier New"/>
              </a:rPr>
              <a:t>-&lt;</a:t>
            </a:r>
            <a:r>
              <a:rPr lang="de-DE" sz="2000" b="1" dirty="0" err="1" smtClean="0">
                <a:cs typeface="Courier New"/>
              </a:rPr>
              <a:t>aufgabe</a:t>
            </a:r>
            <a:r>
              <a:rPr lang="de-DE" sz="2000" b="1" dirty="0" smtClean="0">
                <a:cs typeface="Courier New"/>
              </a:rPr>
              <a:t>&gt;</a:t>
            </a: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Aufgabe 3:</a:t>
            </a:r>
            <a:endParaRPr lang="de-DE" sz="2000" b="1" dirty="0">
              <a:solidFill>
                <a:srgbClr val="438ECC"/>
              </a:solidFill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cs typeface="Courier New"/>
              </a:rPr>
              <a:t>Welche </a:t>
            </a:r>
            <a:r>
              <a:rPr lang="de-DE" sz="2000" dirty="0">
                <a:cs typeface="Courier New"/>
              </a:rPr>
              <a:t>Möglichkeiten / Befehle gibt es um die Historie, so wie </a:t>
            </a:r>
            <a:r>
              <a:rPr lang="de-DE" sz="2000" dirty="0" smtClean="0">
                <a:cs typeface="Courier New"/>
              </a:rPr>
              <a:t>unten dargestellt umzubauen</a:t>
            </a:r>
            <a:r>
              <a:rPr lang="de-DE" sz="2000" dirty="0">
                <a:cs typeface="Courier New"/>
              </a:rPr>
              <a:t>?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 - 2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484784"/>
            <a:ext cx="6057900" cy="16510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487" y="4797152"/>
            <a:ext cx="5631026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1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6" y="2389153"/>
            <a:ext cx="8486418" cy="2933577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BESTANDTEILE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353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836712"/>
            <a:ext cx="8512232" cy="508476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de-DE" sz="2400" b="1" dirty="0" smtClean="0">
                <a:cs typeface="Courier New"/>
              </a:rPr>
              <a:t>Zugriff auf </a:t>
            </a:r>
            <a:r>
              <a:rPr lang="de-DE" sz="2400" b="1" dirty="0" err="1" smtClean="0">
                <a:solidFill>
                  <a:srgbClr val="438ECC"/>
                </a:solidFill>
                <a:cs typeface="Courier New"/>
              </a:rPr>
              <a:t>Repositories</a:t>
            </a:r>
            <a:r>
              <a:rPr lang="de-DE" sz="2400" b="1" dirty="0" smtClean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400" b="1" dirty="0" smtClean="0">
                <a:cs typeface="Courier New"/>
              </a:rPr>
              <a:t>oder einzelne </a:t>
            </a:r>
            <a:r>
              <a:rPr lang="de-DE" sz="2400" b="1" dirty="0" err="1" smtClean="0">
                <a:solidFill>
                  <a:srgbClr val="438ECC"/>
                </a:solidFill>
                <a:cs typeface="Courier New"/>
              </a:rPr>
              <a:t>Branches</a:t>
            </a:r>
            <a:r>
              <a:rPr lang="de-DE" sz="2400" b="1" dirty="0" smtClean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400" b="1" dirty="0" smtClean="0">
                <a:cs typeface="Courier New"/>
              </a:rPr>
              <a:t>ist reglementiert.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928" y="1628800"/>
            <a:ext cx="5529932" cy="2152796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928" y="4102392"/>
            <a:ext cx="5529932" cy="2244622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315884" y="1484784"/>
            <a:ext cx="2887964" cy="3877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>
                <a:solidFill>
                  <a:srgbClr val="4D4D4D"/>
                </a:solidFill>
                <a:cs typeface="Courier New"/>
              </a:rPr>
              <a:t>Entwickler führt Änderungen in seinem Repository durch und informiert Integrator über den Wunsch zur Abgabe (Pull-Request)</a:t>
            </a:r>
            <a:r>
              <a:rPr lang="de-DE" dirty="0" smtClean="0">
                <a:solidFill>
                  <a:srgbClr val="4D4D4D"/>
                </a:solidFill>
                <a:cs typeface="Courier New"/>
              </a:rPr>
              <a:t>.</a:t>
            </a:r>
            <a:endParaRPr lang="de-DE" dirty="0">
              <a:solidFill>
                <a:srgbClr val="4D4D4D"/>
              </a:solidFill>
              <a:cs typeface="Courier New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400" dirty="0" smtClean="0">
              <a:solidFill>
                <a:srgbClr val="4D4D4D"/>
              </a:solidFill>
              <a:cs typeface="Courier New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400" dirty="0" smtClean="0">
              <a:solidFill>
                <a:srgbClr val="4D4D4D"/>
              </a:solidFill>
              <a:cs typeface="Courier New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 smtClean="0">
                <a:solidFill>
                  <a:srgbClr val="4D4D4D"/>
                </a:solidFill>
                <a:cs typeface="Courier New"/>
              </a:rPr>
              <a:t>Integrator </a:t>
            </a:r>
            <a:r>
              <a:rPr lang="de-DE" dirty="0">
                <a:solidFill>
                  <a:srgbClr val="4D4D4D"/>
                </a:solidFill>
                <a:cs typeface="Courier New"/>
              </a:rPr>
              <a:t>holt sich die Änderungen (Pull) und führt diese zusammen.</a:t>
            </a:r>
          </a:p>
          <a:p>
            <a:pPr marL="342900" indent="-342900">
              <a:buFont typeface="+mj-lt"/>
              <a:buAutoNum type="arabicPeriod"/>
            </a:pPr>
            <a:endParaRPr lang="de-DE" dirty="0">
              <a:solidFill>
                <a:srgbClr val="4D4D4D"/>
              </a:solidFill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78742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 FÜR REVIEW-WORKFLOWS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748824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Pull-Requests</a:t>
            </a:r>
            <a:r>
              <a:rPr lang="de-DE" sz="2600" dirty="0" smtClean="0">
                <a:cs typeface="Courier New"/>
              </a:rPr>
              <a:t> können gut als </a:t>
            </a:r>
            <a:r>
              <a:rPr lang="de-DE" sz="2600" dirty="0" err="1" smtClean="0">
                <a:cs typeface="Courier New"/>
              </a:rPr>
              <a:t>Review-Werkzeug</a:t>
            </a:r>
            <a:r>
              <a:rPr lang="de-DE" sz="2600" dirty="0" smtClean="0">
                <a:cs typeface="Courier New"/>
              </a:rPr>
              <a:t> benutzt werden</a:t>
            </a:r>
          </a:p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Continuous</a:t>
            </a:r>
            <a:r>
              <a:rPr lang="de-DE" sz="2600" dirty="0" smtClean="0">
                <a:cs typeface="Courier New"/>
              </a:rPr>
              <a:t> Integration Server (Jenkins, etc) unterstützen das Bauen von Pull-</a:t>
            </a:r>
            <a:r>
              <a:rPr lang="de-DE" sz="2600" dirty="0" err="1" smtClean="0">
                <a:cs typeface="Courier New"/>
              </a:rPr>
              <a:t>Requests</a:t>
            </a:r>
            <a:r>
              <a:rPr lang="de-DE" sz="2600" dirty="0" smtClean="0">
                <a:cs typeface="Courier New"/>
              </a:rPr>
              <a:t> (temporäres </a:t>
            </a:r>
            <a:r>
              <a:rPr lang="de-DE" sz="2600" dirty="0" err="1" smtClean="0">
                <a:cs typeface="Courier New"/>
              </a:rPr>
              <a:t>Merge-Commit</a:t>
            </a:r>
            <a:r>
              <a:rPr lang="de-DE" sz="2600" dirty="0" smtClean="0">
                <a:cs typeface="Courier New"/>
              </a:rPr>
              <a:t>)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pic>
        <p:nvPicPr>
          <p:cNvPr id="8" name="Bildschirmfoto 2014-06-23 um 17.3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6115" y="1133389"/>
            <a:ext cx="7291771" cy="3282356"/>
          </a:xfrm>
          <a:prstGeom prst="rect">
            <a:avLst/>
          </a:prstGeom>
          <a:ln w="12700">
            <a:solidFill>
              <a:srgbClr val="438ECC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2167796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2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111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de-DE" dirty="0">
                <a:solidFill>
                  <a:srgbClr val="438ECC"/>
                </a:solidFill>
              </a:rPr>
              <a:t>http://nvie.com/posts/a-successful-git-branching-model/</a:t>
            </a:r>
          </a:p>
          <a:p>
            <a:r>
              <a:rPr lang="de-DE" dirty="0" smtClean="0"/>
              <a:t>Etabliertes </a:t>
            </a:r>
            <a:r>
              <a:rPr lang="de-DE" dirty="0" err="1" smtClean="0"/>
              <a:t>Branch</a:t>
            </a:r>
            <a:r>
              <a:rPr lang="de-DE" dirty="0" smtClean="0"/>
              <a:t>-Modell für </a:t>
            </a:r>
            <a:r>
              <a:rPr lang="de-DE" dirty="0" err="1" smtClean="0"/>
              <a:t>Git</a:t>
            </a:r>
            <a:endParaRPr lang="de-DE" dirty="0" smtClean="0"/>
          </a:p>
          <a:p>
            <a:pPr marL="0" indent="0">
              <a:buNone/>
            </a:pPr>
            <a:endParaRPr lang="de-DE" b="1" dirty="0" smtClean="0"/>
          </a:p>
          <a:p>
            <a:pPr marL="0" indent="0">
              <a:buNone/>
            </a:pPr>
            <a:r>
              <a:rPr lang="de-DE" b="1" dirty="0" smtClean="0"/>
              <a:t>Historische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/>
              <a:t>: für die Entwicklung</a:t>
            </a:r>
          </a:p>
          <a:p>
            <a:r>
              <a:rPr lang="de-DE" dirty="0" smtClean="0"/>
              <a:t>Entwicklung erfolgt auf </a:t>
            </a:r>
            <a:r>
              <a:rPr lang="de-DE" dirty="0" err="1" smtClean="0">
                <a:solidFill>
                  <a:srgbClr val="009587"/>
                </a:solidFill>
              </a:rPr>
              <a:t>feature</a:t>
            </a:r>
            <a:r>
              <a:rPr lang="de-DE" dirty="0" err="1" smtClean="0"/>
              <a:t>-Branches</a:t>
            </a:r>
            <a:endParaRPr lang="de-DE" dirty="0" smtClean="0"/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515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„Historische“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/>
              <a:t>: </a:t>
            </a:r>
            <a:r>
              <a:rPr lang="de-DE" dirty="0" err="1" smtClean="0"/>
              <a:t>Integrationsbranch</a:t>
            </a:r>
            <a:r>
              <a:rPr lang="de-DE" dirty="0" smtClean="0"/>
              <a:t> für Features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22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Entwicklung erfolgt über </a:t>
            </a:r>
            <a:r>
              <a:rPr lang="de-DE" b="1" dirty="0" err="1">
                <a:solidFill>
                  <a:srgbClr val="009587"/>
                </a:solidFill>
              </a:rPr>
              <a:t>feature</a:t>
            </a:r>
            <a:r>
              <a:rPr lang="de-DE" b="1" dirty="0" err="1"/>
              <a:t>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smtClean="0"/>
              <a:t>Feature-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starten und enden auf dem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err="1" smtClean="0"/>
              <a:t>-Branch</a:t>
            </a:r>
            <a:endParaRPr lang="de-DE" sz="2400" dirty="0" smtClean="0"/>
          </a:p>
          <a:p>
            <a:r>
              <a:rPr lang="de-DE" sz="2400" dirty="0" err="1" smtClean="0"/>
              <a:t>Namensprefix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feature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featureBezeichnung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err="1" smtClean="0"/>
              <a:t>Mergen</a:t>
            </a:r>
            <a:r>
              <a:rPr lang="de-DE" sz="2400" dirty="0" smtClean="0"/>
              <a:t> mit </a:t>
            </a:r>
            <a:r>
              <a:rPr lang="de-DE" sz="2400" dirty="0" smtClean="0">
                <a:solidFill>
                  <a:srgbClr val="009587"/>
                </a:solidFill>
              </a:rPr>
              <a:t>--</a:t>
            </a:r>
            <a:r>
              <a:rPr lang="de-DE" sz="2400" dirty="0" err="1" smtClean="0">
                <a:solidFill>
                  <a:srgbClr val="009587"/>
                </a:solidFill>
              </a:rPr>
              <a:t>no</a:t>
            </a:r>
            <a:r>
              <a:rPr lang="de-DE" sz="2400" dirty="0" smtClean="0">
                <a:solidFill>
                  <a:srgbClr val="009587"/>
                </a:solidFill>
              </a:rPr>
              <a:t>-ff</a:t>
            </a:r>
            <a:r>
              <a:rPr lang="de-DE" sz="2400" dirty="0" smtClean="0"/>
              <a:t>, um First-Parent-Historie zu erzwingen</a:t>
            </a:r>
          </a:p>
          <a:p>
            <a:endParaRPr lang="de-DE" b="1" dirty="0"/>
          </a:p>
          <a:p>
            <a:pPr marL="0" indent="0">
              <a:buNone/>
            </a:pP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FEATURE ENTWICKELN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0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–d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3000" dirty="0">
              <a:solidFill>
                <a:srgbClr val="F7AA44"/>
              </a:solidFill>
            </a:endParaRP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 – FEATURE ENTWICKELN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991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Stabilisierung auf dem </a:t>
            </a:r>
            <a:r>
              <a:rPr lang="de-DE" b="1" dirty="0" err="1" smtClean="0">
                <a:solidFill>
                  <a:srgbClr val="009587"/>
                </a:solidFill>
              </a:rPr>
              <a:t>release</a:t>
            </a:r>
            <a:r>
              <a:rPr lang="de-DE" b="1" dirty="0" err="1" smtClean="0"/>
              <a:t>-Branch</a:t>
            </a:r>
            <a:endParaRPr lang="de-DE" b="1" dirty="0" smtClean="0"/>
          </a:p>
          <a:p>
            <a:r>
              <a:rPr lang="de-DE" sz="2800" dirty="0" err="1" smtClean="0"/>
              <a:t>Prefix</a:t>
            </a:r>
            <a:r>
              <a:rPr lang="de-DE" sz="2800" dirty="0" smtClean="0"/>
              <a:t>: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smtClean="0"/>
              <a:t>/</a:t>
            </a:r>
            <a:r>
              <a:rPr lang="de-DE" sz="2800" dirty="0" err="1" smtClean="0">
                <a:solidFill>
                  <a:srgbClr val="009587"/>
                </a:solidFill>
              </a:rPr>
              <a:t>releaseBezeichnung</a:t>
            </a:r>
            <a:endParaRPr lang="de-DE" sz="2800" dirty="0" smtClean="0">
              <a:solidFill>
                <a:srgbClr val="009587"/>
              </a:solidFill>
            </a:endParaRPr>
          </a:p>
          <a:p>
            <a:r>
              <a:rPr lang="de-DE" sz="2800" dirty="0" smtClean="0"/>
              <a:t>Nach Abschluss auf </a:t>
            </a:r>
            <a:r>
              <a:rPr lang="de-DE" sz="2800" dirty="0" err="1" smtClean="0">
                <a:solidFill>
                  <a:srgbClr val="009587"/>
                </a:solidFill>
              </a:rPr>
              <a:t>master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/>
              <a:t>mergen</a:t>
            </a: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24" y="2924944"/>
            <a:ext cx="779615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30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3500" b="1" dirty="0" smtClean="0">
                <a:latin typeface="Calibri"/>
                <a:cs typeface="Calibri"/>
              </a:rPr>
              <a:t>Praxis</a:t>
            </a: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–b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 abschließen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0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000" dirty="0" smtClean="0">
                <a:latin typeface="Courier New"/>
                <a:cs typeface="Courier New"/>
              </a:rPr>
              <a:t> [-s] –m „Release 1.0 fertiggestellt“ 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Änderungen in den </a:t>
            </a:r>
            <a:r>
              <a:rPr lang="de-DE" sz="2000" dirty="0" err="1" smtClean="0">
                <a:latin typeface="Courier New"/>
                <a:cs typeface="Courier New"/>
              </a:rPr>
              <a:t>develop-Branch</a:t>
            </a:r>
            <a:r>
              <a:rPr lang="de-DE" sz="2000" dirty="0" smtClean="0">
                <a:latin typeface="Courier New"/>
                <a:cs typeface="Courier New"/>
              </a:rPr>
              <a:t> integrieren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löschen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-d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9746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Hotfixes: Reparaturen für aktuelles Release</a:t>
            </a:r>
          </a:p>
          <a:p>
            <a:r>
              <a:rPr lang="de-DE" sz="2400" dirty="0" err="1" smtClean="0"/>
              <a:t>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problemBezeichnung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smtClean="0"/>
              <a:t>Zweigt vom neusten Release ab</a:t>
            </a:r>
          </a:p>
          <a:p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009587"/>
                </a:solidFill>
              </a:rPr>
              <a:t>master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/>
              <a:t>mergen</a:t>
            </a:r>
            <a:endParaRPr lang="de-DE" sz="2400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55" y="3068960"/>
            <a:ext cx="764089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28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99620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init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Repository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zum nächsten Commit hinzufügen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–m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gui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Commit durchführen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im nächsten Commit als gelöscht markieren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status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Aktuellen Zustand des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Workspaces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ansehen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log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follow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[-M&lt;x&gt;%]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Historie inklusive Umbenennungen ansehen</a:t>
            </a:r>
          </a:p>
          <a:p>
            <a:pPr marL="0" lvl="0" indent="0" algn="ctr">
              <a:buNone/>
              <a:defRPr/>
            </a:pPr>
            <a:endParaRPr lang="de-DE" sz="2400" dirty="0" smtClean="0"/>
          </a:p>
          <a:p>
            <a:pPr marL="0" lvl="0" indent="0" algn="ctr">
              <a:buNone/>
              <a:defRPr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SCHNELLEINSTIEG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27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vom aktuellen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zurück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200" dirty="0" smtClean="0">
                <a:latin typeface="Courier New"/>
                <a:cs typeface="Courier New"/>
              </a:rPr>
              <a:t> [-s] –m „Release v1.1“ 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v1.1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</a:t>
            </a:r>
            <a:r>
              <a:rPr lang="de-DE" sz="2200" dirty="0">
                <a:latin typeface="Courier New"/>
                <a:cs typeface="Courier New"/>
              </a:rPr>
              <a:t>d 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0993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ÜBERSICHT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38" y="1051356"/>
            <a:ext cx="8531377" cy="504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13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4472140" cy="5084763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Bash</a:t>
            </a:r>
            <a:r>
              <a:rPr lang="de-DE" sz="2400" dirty="0" smtClean="0"/>
              <a:t> </a:t>
            </a:r>
            <a:r>
              <a:rPr lang="de-DE" sz="2400" dirty="0" err="1" smtClean="0"/>
              <a:t>Scripte</a:t>
            </a:r>
            <a:r>
              <a:rPr lang="de-DE" sz="2400" dirty="0" smtClean="0"/>
              <a:t>:</a:t>
            </a:r>
          </a:p>
          <a:p>
            <a:pPr lvl="1"/>
            <a:r>
              <a:rPr lang="de-DE" sz="2000" dirty="0"/>
              <a:t>https://</a:t>
            </a:r>
            <a:r>
              <a:rPr lang="de-DE" sz="2000" dirty="0" err="1"/>
              <a:t>github.com</a:t>
            </a:r>
            <a:r>
              <a:rPr lang="de-DE" sz="2000" dirty="0"/>
              <a:t>/</a:t>
            </a:r>
            <a:r>
              <a:rPr lang="de-DE" sz="2000" dirty="0" err="1"/>
              <a:t>nvie</a:t>
            </a:r>
            <a:r>
              <a:rPr lang="de-DE" sz="2000" dirty="0"/>
              <a:t>/</a:t>
            </a:r>
            <a:r>
              <a:rPr lang="de-DE" sz="2000" dirty="0" err="1" smtClean="0"/>
              <a:t>gitflow</a:t>
            </a:r>
            <a:endParaRPr lang="de-DE" sz="2000" dirty="0" smtClean="0"/>
          </a:p>
          <a:p>
            <a:endParaRPr lang="de-DE" sz="2400" dirty="0" smtClean="0"/>
          </a:p>
          <a:p>
            <a:r>
              <a:rPr lang="de-DE" sz="2400" dirty="0" err="1" smtClean="0"/>
              <a:t>SmartGit</a:t>
            </a:r>
            <a:r>
              <a:rPr lang="de-DE" sz="2400" dirty="0" smtClean="0"/>
              <a:t>, </a:t>
            </a:r>
            <a:r>
              <a:rPr lang="de-DE" sz="2400" dirty="0" err="1" smtClean="0"/>
              <a:t>SourceTree</a:t>
            </a:r>
            <a:r>
              <a:rPr lang="de-DE" sz="2400" dirty="0" smtClean="0"/>
              <a:t>, IDEA 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Atlassian</a:t>
            </a:r>
            <a:endParaRPr lang="de-DE" sz="2400" dirty="0" smtClean="0"/>
          </a:p>
          <a:p>
            <a:pPr lvl="1"/>
            <a:r>
              <a:rPr lang="de-DE" sz="2000" dirty="0" err="1" smtClean="0"/>
              <a:t>Maven</a:t>
            </a:r>
            <a:endParaRPr lang="de-DE" sz="2000" dirty="0" smtClean="0"/>
          </a:p>
          <a:p>
            <a:pPr lvl="1"/>
            <a:r>
              <a:rPr lang="de-DE" sz="2000" dirty="0" err="1" smtClean="0"/>
              <a:t>JGit</a:t>
            </a:r>
            <a:endParaRPr lang="de-DE" sz="2000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GITFLOW-TOOLS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l="1935" t="1878" r="1671"/>
          <a:stretch/>
        </p:blipFill>
        <p:spPr>
          <a:xfrm>
            <a:off x="4979744" y="1041400"/>
            <a:ext cx="3782779" cy="3825661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130919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Release-Notes erzeugen</a:t>
            </a:r>
          </a:p>
          <a:p>
            <a:pPr marL="457200" lvl="1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log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--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oneline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--first-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parent</a:t>
            </a:r>
            <a:r>
              <a:rPr lang="de-DE" sz="1400" b="1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  <a:r>
              <a:rPr lang="de-DE" sz="1400" b="1" smtClean="0">
                <a:solidFill>
                  <a:srgbClr val="F7AA44"/>
                </a:solidFill>
                <a:latin typeface="Courier New"/>
                <a:cs typeface="Courier New"/>
              </a:rPr>
              <a:t>v0.3^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.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.v0.3^2 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2388f93 Release </a:t>
            </a:r>
            <a:r>
              <a:rPr lang="de-DE" sz="1400" dirty="0" smtClean="0">
                <a:latin typeface="Courier New"/>
                <a:cs typeface="Courier New"/>
              </a:rPr>
              <a:t>0.3 </a:t>
            </a:r>
            <a:r>
              <a:rPr lang="de-DE" sz="1400" dirty="0">
                <a:latin typeface="Courier New"/>
                <a:cs typeface="Courier New"/>
              </a:rPr>
              <a:t>fertig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09120b4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inspectPerformance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a945780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upgradeSpringVersion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6120529 </a:t>
            </a: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Branch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release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smtClean="0">
                <a:latin typeface="Courier New"/>
                <a:cs typeface="Courier New"/>
              </a:rPr>
              <a:t>v0.2'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 smtClean="0">
                <a:latin typeface="Courier New"/>
                <a:cs typeface="Courier New"/>
              </a:rPr>
              <a:t>develop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endParaRPr lang="de-DE" sz="1100" dirty="0" smtClean="0"/>
          </a:p>
          <a:p>
            <a:r>
              <a:rPr lang="de-DE" sz="2400" dirty="0" smtClean="0"/>
              <a:t>An welchen Features wird gearbeitet?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features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457200" lvl="1" indent="0">
              <a:buNone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ls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-remote 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/*</a:t>
            </a:r>
          </a:p>
          <a:p>
            <a:pPr marL="457200" lvl="1" indent="0">
              <a:buNone/>
            </a:pPr>
            <a:endParaRPr lang="de-DE" sz="11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r>
              <a:rPr lang="de-DE" sz="2400" dirty="0" smtClean="0"/>
              <a:t>Alle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zu einem Feature</a:t>
            </a:r>
          </a:p>
          <a:p>
            <a:pPr marL="40005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log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--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oneline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 --first-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parent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--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grep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MEIN-FEATURE</a:t>
            </a:r>
          </a:p>
          <a:p>
            <a:pPr marL="400050" lvl="1" indent="0">
              <a:buNone/>
            </a:pPr>
            <a:r>
              <a:rPr lang="de-DE" sz="1600" dirty="0" smtClean="0">
                <a:latin typeface="Calibri"/>
                <a:cs typeface="Calibri"/>
              </a:rPr>
              <a:t>(Nur bei entsprechenden Commit-Message-Konventionen)</a:t>
            </a:r>
          </a:p>
          <a:p>
            <a:pPr marL="400050" lvl="1" indent="0">
              <a:buNone/>
            </a:pPr>
            <a:endParaRPr lang="de-DE" sz="1600" dirty="0" smtClean="0">
              <a:latin typeface="Calibri"/>
              <a:cs typeface="Calibri"/>
            </a:endParaRPr>
          </a:p>
          <a:p>
            <a:r>
              <a:rPr lang="de-DE" sz="2400" dirty="0" smtClean="0"/>
              <a:t>Zurücknehmen von Änderungen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revert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&lt;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Merge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-Commit&gt;</a:t>
            </a:r>
          </a:p>
          <a:p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GITFLOW GOODIES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5762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Recht viele </a:t>
            </a:r>
            <a:r>
              <a:rPr lang="de-DE" sz="2400" dirty="0" err="1" smtClean="0"/>
              <a:t>Merges</a:t>
            </a:r>
            <a:endParaRPr lang="de-DE" sz="2400" dirty="0" smtClean="0"/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release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hotfix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 smtClean="0"/>
          </a:p>
          <a:p>
            <a:r>
              <a:rPr lang="de-DE" sz="2400" dirty="0" smtClean="0"/>
              <a:t>Was passiert wenn </a:t>
            </a:r>
            <a:r>
              <a:rPr lang="de-DE" sz="2400" dirty="0" err="1" smtClean="0">
                <a:solidFill>
                  <a:srgbClr val="009587"/>
                </a:solidFill>
              </a:rPr>
              <a:t>release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b="1" i="1" dirty="0" smtClean="0"/>
              <a:t>und</a:t>
            </a:r>
            <a:r>
              <a:rPr lang="de-DE" sz="2400" dirty="0" smtClean="0"/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in Arbeit sind?</a:t>
            </a:r>
          </a:p>
          <a:p>
            <a:endParaRPr lang="de-DE" sz="2400" dirty="0" smtClean="0"/>
          </a:p>
          <a:p>
            <a:r>
              <a:rPr lang="de-DE" sz="2400" dirty="0" smtClean="0"/>
              <a:t>Keine Behandlung älterer Releases</a:t>
            </a:r>
          </a:p>
          <a:p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PROBLEME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950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de-DE" b="1" dirty="0" smtClean="0"/>
              <a:t>Repository: </a:t>
            </a:r>
            <a:r>
              <a:rPr lang="de-DE" b="1" dirty="0" err="1" smtClean="0">
                <a:solidFill>
                  <a:srgbClr val="009587"/>
                </a:solidFill>
              </a:rPr>
              <a:t>gitflow-uebung</a:t>
            </a:r>
            <a:endParaRPr lang="de-DE" b="1" dirty="0" smtClean="0">
              <a:solidFill>
                <a:srgbClr val="009587"/>
              </a:solidFill>
            </a:endParaRPr>
          </a:p>
          <a:p>
            <a:pPr marL="514350" indent="-514350">
              <a:buAutoNum type="arabicPeriod"/>
            </a:pPr>
            <a:r>
              <a:rPr lang="de-DE" dirty="0" smtClean="0"/>
              <a:t>Welche Releases sind bereits </a:t>
            </a:r>
            <a:r>
              <a:rPr lang="de-DE" dirty="0" smtClean="0">
                <a:solidFill>
                  <a:srgbClr val="438ECC"/>
                </a:solidFill>
              </a:rPr>
              <a:t>veröffentlicht</a:t>
            </a:r>
            <a:r>
              <a:rPr lang="de-DE" dirty="0" smtClean="0"/>
              <a:t> worden?</a:t>
            </a:r>
          </a:p>
          <a:p>
            <a:pPr marL="514350" indent="-514350">
              <a:buAutoNum type="arabicPeriod"/>
            </a:pPr>
            <a:r>
              <a:rPr lang="de-DE" dirty="0" smtClean="0"/>
              <a:t>Welche Features sind gerade </a:t>
            </a:r>
            <a:r>
              <a:rPr lang="de-DE" dirty="0" smtClean="0">
                <a:solidFill>
                  <a:srgbClr val="438ECC"/>
                </a:solidFill>
              </a:rPr>
              <a:t>in Arbeit </a:t>
            </a:r>
            <a:r>
              <a:rPr lang="de-DE" dirty="0" smtClean="0"/>
              <a:t>für das </a:t>
            </a:r>
            <a:r>
              <a:rPr lang="de-DE" dirty="0"/>
              <a:t>nächste </a:t>
            </a:r>
            <a:r>
              <a:rPr lang="de-DE" dirty="0" smtClean="0"/>
              <a:t>Release?</a:t>
            </a:r>
          </a:p>
          <a:p>
            <a:pPr marL="514350" indent="-514350">
              <a:buAutoNum type="arabicPeriod"/>
            </a:pPr>
            <a:r>
              <a:rPr lang="de-DE" dirty="0" smtClean="0"/>
              <a:t>Welche Features wurden bereits für das nächste Release </a:t>
            </a:r>
            <a:r>
              <a:rPr lang="de-DE" dirty="0" smtClean="0">
                <a:solidFill>
                  <a:srgbClr val="438ECC"/>
                </a:solidFill>
              </a:rPr>
              <a:t>abgeschlossen</a:t>
            </a:r>
            <a:r>
              <a:rPr lang="de-DE" dirty="0" smtClean="0"/>
              <a:t>?</a:t>
            </a:r>
          </a:p>
          <a:p>
            <a:pPr marL="514350" indent="-514350">
              <a:buAutoNum type="arabicPeriod"/>
            </a:pPr>
            <a:r>
              <a:rPr lang="de-DE" dirty="0" smtClean="0"/>
              <a:t>Erzeugen Sie mit den bereits abgeschlossenen Features das nächste Release.</a:t>
            </a:r>
          </a:p>
          <a:p>
            <a:pPr marL="914400" lvl="1" indent="-514350"/>
            <a:r>
              <a:rPr lang="de-DE" dirty="0" smtClean="0"/>
              <a:t>Setzen Sie dabei in der Datei </a:t>
            </a:r>
            <a:r>
              <a:rPr lang="de-DE" dirty="0" err="1" smtClean="0">
                <a:solidFill>
                  <a:srgbClr val="438ECC"/>
                </a:solidFill>
              </a:rPr>
              <a:t>version.txt</a:t>
            </a:r>
            <a:r>
              <a:rPr lang="de-DE" dirty="0" smtClean="0"/>
              <a:t> die korrekte Versionsnummer für das Release.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Zugabe: Machen </a:t>
            </a:r>
            <a:r>
              <a:rPr lang="de-DE" dirty="0"/>
              <a:t>Sie für das Release </a:t>
            </a:r>
            <a:r>
              <a:rPr lang="de-DE" dirty="0">
                <a:solidFill>
                  <a:srgbClr val="438ECC"/>
                </a:solidFill>
              </a:rPr>
              <a:t>0.2</a:t>
            </a:r>
            <a:r>
              <a:rPr lang="de-DE" dirty="0"/>
              <a:t> einen </a:t>
            </a:r>
            <a:r>
              <a:rPr lang="de-DE" i="1" dirty="0" err="1"/>
              <a:t>Backport</a:t>
            </a:r>
            <a:r>
              <a:rPr lang="de-DE" dirty="0"/>
              <a:t> </a:t>
            </a:r>
            <a:r>
              <a:rPr lang="de-DE" dirty="0" smtClean="0"/>
              <a:t>des Features </a:t>
            </a:r>
            <a:r>
              <a:rPr lang="de-DE" dirty="0" err="1" smtClean="0">
                <a:solidFill>
                  <a:srgbClr val="438ECC"/>
                </a:solidFill>
              </a:rPr>
              <a:t>fixShellshockSecurityIssue</a:t>
            </a:r>
            <a:r>
              <a:rPr lang="de-DE" dirty="0" smtClean="0"/>
              <a:t>. </a:t>
            </a:r>
            <a:endParaRPr lang="de-DE" dirty="0"/>
          </a:p>
          <a:p>
            <a:endParaRPr lang="de-DE" dirty="0" smtClean="0"/>
          </a:p>
          <a:p>
            <a:pPr marL="514350" indent="-514350">
              <a:buAutoNum type="arabicPeriod"/>
            </a:pPr>
            <a:endParaRPr lang="de-DE" dirty="0" smtClean="0"/>
          </a:p>
          <a:p>
            <a:pPr marL="514350" indent="-514350">
              <a:buAutoNum type="arabicPeriod"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GIT 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177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6797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978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HINTERGRUND: KOMPLEXE PROJEKTE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980728"/>
            <a:ext cx="76835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02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REPOSITORY AUFTEILUNG: MODULE</a:t>
            </a:r>
            <a:endParaRPr lang="de-DE" dirty="0"/>
          </a:p>
        </p:txBody>
      </p:sp>
      <p:grpSp>
        <p:nvGrpSpPr>
          <p:cNvPr id="18" name="Gruppierung 17"/>
          <p:cNvGrpSpPr/>
          <p:nvPr/>
        </p:nvGrpSpPr>
        <p:grpSpPr>
          <a:xfrm>
            <a:off x="2443019" y="4652960"/>
            <a:ext cx="3766909" cy="1080296"/>
            <a:chOff x="1919312" y="4653136"/>
            <a:chExt cx="3766909" cy="1080296"/>
          </a:xfrm>
        </p:grpSpPr>
        <p:sp>
          <p:nvSpPr>
            <p:cNvPr id="7" name="Rechteck 6"/>
            <p:cNvSpPr/>
            <p:nvPr/>
          </p:nvSpPr>
          <p:spPr>
            <a:xfrm>
              <a:off x="3400221" y="4653136"/>
              <a:ext cx="2286000" cy="108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dirty="0" err="1">
                  <a:solidFill>
                    <a:srgbClr val="4D4D4D"/>
                  </a:solidFill>
                </a:rPr>
                <a:t>Git</a:t>
              </a:r>
              <a:r>
                <a:rPr lang="de-DE" dirty="0">
                  <a:solidFill>
                    <a:srgbClr val="4D4D4D"/>
                  </a:solidFill>
                </a:rPr>
                <a:t>-Repository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</a:t>
              </a:r>
              <a:r>
                <a:rPr lang="de-DE" dirty="0" err="1">
                  <a:solidFill>
                    <a:srgbClr val="4D4D4D"/>
                  </a:solidFill>
                </a:rPr>
                <a:t>Branches</a:t>
              </a:r>
              <a:endParaRPr lang="de-DE" dirty="0">
                <a:solidFill>
                  <a:srgbClr val="4D4D4D"/>
                </a:solidFill>
              </a:endParaRP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Tags</a:t>
              </a:r>
            </a:p>
          </p:txBody>
        </p:sp>
        <p:pic>
          <p:nvPicPr>
            <p:cNvPr id="9" name="Bild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9312" y="4797152"/>
              <a:ext cx="862516" cy="862516"/>
            </a:xfrm>
            <a:prstGeom prst="rect">
              <a:avLst/>
            </a:prstGeom>
          </p:spPr>
        </p:pic>
      </p:grpSp>
      <p:grpSp>
        <p:nvGrpSpPr>
          <p:cNvPr id="17" name="Gruppierung 16"/>
          <p:cNvGrpSpPr/>
          <p:nvPr/>
        </p:nvGrpSpPr>
        <p:grpSpPr>
          <a:xfrm>
            <a:off x="2450719" y="2921933"/>
            <a:ext cx="4278566" cy="1080296"/>
            <a:chOff x="1955316" y="2876882"/>
            <a:chExt cx="4278566" cy="1080296"/>
          </a:xfrm>
        </p:grpSpPr>
        <p:sp>
          <p:nvSpPr>
            <p:cNvPr id="6" name="Rechteck 5"/>
            <p:cNvSpPr/>
            <p:nvPr/>
          </p:nvSpPr>
          <p:spPr>
            <a:xfrm>
              <a:off x="3443826" y="2876882"/>
              <a:ext cx="2790056" cy="108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dirty="0">
                  <a:solidFill>
                    <a:srgbClr val="4D4D4D"/>
                  </a:solidFill>
                </a:rPr>
                <a:t>Release-Einheit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Version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eigenen Lebenszyklus</a:t>
              </a:r>
            </a:p>
          </p:txBody>
        </p:sp>
        <p:pic>
          <p:nvPicPr>
            <p:cNvPr id="11" name="Bild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5316" y="3023733"/>
              <a:ext cx="862516" cy="862516"/>
            </a:xfrm>
            <a:prstGeom prst="rect">
              <a:avLst/>
            </a:prstGeom>
          </p:spPr>
        </p:pic>
      </p:grpSp>
      <p:grpSp>
        <p:nvGrpSpPr>
          <p:cNvPr id="16" name="Gruppierung 15"/>
          <p:cNvGrpSpPr/>
          <p:nvPr/>
        </p:nvGrpSpPr>
        <p:grpSpPr>
          <a:xfrm>
            <a:off x="2450720" y="1484608"/>
            <a:ext cx="3199569" cy="749697"/>
            <a:chOff x="1955317" y="1628800"/>
            <a:chExt cx="3199569" cy="749697"/>
          </a:xfrm>
        </p:grpSpPr>
        <p:pic>
          <p:nvPicPr>
            <p:cNvPr id="13" name="Bild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55317" y="1628800"/>
              <a:ext cx="862516" cy="650670"/>
            </a:xfrm>
            <a:prstGeom prst="rect">
              <a:avLst/>
            </a:prstGeom>
          </p:spPr>
        </p:pic>
        <p:sp>
          <p:nvSpPr>
            <p:cNvPr id="15" name="Rechteck 14"/>
            <p:cNvSpPr/>
            <p:nvPr/>
          </p:nvSpPr>
          <p:spPr>
            <a:xfrm>
              <a:off x="3422771" y="1916832"/>
              <a:ext cx="173211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2400" b="1" dirty="0">
                  <a:solidFill>
                    <a:srgbClr val="4D4D4D"/>
                  </a:solidFill>
                </a:rPr>
                <a:t>Ein Modul...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2610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15450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Dependency</a:t>
            </a:r>
            <a:r>
              <a:rPr lang="de-DE" sz="2400" b="1" dirty="0"/>
              <a:t> Manager</a:t>
            </a:r>
          </a:p>
          <a:p>
            <a:pPr marL="0" indent="0">
              <a:buNone/>
            </a:pPr>
            <a:r>
              <a:rPr lang="de-DE" sz="2000" dirty="0" err="1"/>
              <a:t>Maven</a:t>
            </a:r>
            <a:r>
              <a:rPr lang="de-DE" sz="2000" dirty="0"/>
              <a:t>, Ivy, </a:t>
            </a:r>
            <a:r>
              <a:rPr lang="de-DE" sz="2000" dirty="0" err="1" smtClean="0"/>
              <a:t>Gradle</a:t>
            </a:r>
            <a:r>
              <a:rPr lang="de-DE" sz="2000" dirty="0" smtClean="0"/>
              <a:t>, P2 | </a:t>
            </a:r>
            <a:r>
              <a:rPr lang="de-DE" sz="2000" dirty="0" err="1" smtClean="0"/>
              <a:t>npm</a:t>
            </a:r>
            <a:r>
              <a:rPr lang="de-DE" sz="2000" dirty="0" smtClean="0"/>
              <a:t>, </a:t>
            </a:r>
            <a:r>
              <a:rPr lang="de-DE" sz="2000" dirty="0" err="1" smtClean="0"/>
              <a:t>RequireJS</a:t>
            </a:r>
            <a:r>
              <a:rPr lang="de-DE" sz="2000" dirty="0" smtClean="0"/>
              <a:t> | </a:t>
            </a:r>
            <a:r>
              <a:rPr lang="de-DE" sz="2000" dirty="0" err="1" smtClean="0"/>
              <a:t>Leiningen</a:t>
            </a:r>
            <a:r>
              <a:rPr lang="de-DE" sz="2000" dirty="0" smtClean="0"/>
              <a:t>, SBT</a:t>
            </a:r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HOMOGENE MODULE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1844824"/>
            <a:ext cx="58928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01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idx="1"/>
          </p:nvPr>
        </p:nvSpPr>
        <p:spPr>
          <a:xfrm>
            <a:off x="5840016" y="1041400"/>
            <a:ext cx="2988100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23234" indent="0">
              <a:buNone/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>
                <a:solidFill>
                  <a:srgbClr val="009587"/>
                </a:solidFill>
              </a:rPr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lang="de-DE" sz="1700" dirty="0" smtClean="0"/>
          </a:p>
          <a:p>
            <a:pPr marL="223234" indent="0">
              <a:buNone/>
              <a:defRPr sz="1800"/>
            </a:pPr>
            <a:r>
              <a:rPr lang="de-DE" sz="1700" b="1" dirty="0" smtClean="0"/>
              <a:t>Objekte</a:t>
            </a:r>
            <a:endParaRPr sz="1700" b="1" dirty="0"/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Blobs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Dateiinhalt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Trees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Verzeichnisse mit Verweisen auf Inhalte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Commits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Versionen von hierarchischen </a:t>
            </a:r>
            <a:r>
              <a:rPr sz="1700" dirty="0" smtClean="0"/>
              <a:t>Verzeichnisstrukturen</a:t>
            </a:r>
            <a:endParaRPr lang="de-DE" sz="1700" dirty="0" smtClean="0"/>
          </a:p>
          <a:p>
            <a:pPr marL="223234" indent="0">
              <a:buNone/>
              <a:defRPr sz="1800"/>
            </a:pPr>
            <a:endParaRPr lang="de-DE" sz="1700" b="1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DAS REPOSITORY - EINE OBJEKTDATENBANK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836712"/>
            <a:ext cx="5336236" cy="555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2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solidFill>
                  <a:srgbClr val="4D4D4D"/>
                </a:solidFill>
              </a:rPr>
              <a:t>Inhomogene Infrastruktur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(externen) </a:t>
            </a:r>
            <a:r>
              <a:rPr lang="de-DE" dirty="0" err="1" smtClean="0">
                <a:solidFill>
                  <a:srgbClr val="4D4D4D"/>
                </a:solidFill>
              </a:rPr>
              <a:t>Sourcen</a:t>
            </a:r>
            <a:r>
              <a:rPr lang="de-DE" dirty="0" smtClean="0">
                <a:solidFill>
                  <a:srgbClr val="4D4D4D"/>
                </a:solidFill>
              </a:rPr>
              <a:t> und Ressourcen erforderlich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Globales </a:t>
            </a:r>
            <a:r>
              <a:rPr lang="de-DE" dirty="0" err="1" smtClean="0">
                <a:solidFill>
                  <a:srgbClr val="4D4D4D"/>
                </a:solidFill>
              </a:rPr>
              <a:t>Build</a:t>
            </a:r>
            <a:r>
              <a:rPr lang="de-DE" dirty="0" smtClean="0">
                <a:solidFill>
                  <a:srgbClr val="4D4D4D"/>
                </a:solidFill>
              </a:rPr>
              <a:t> notwendig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055690"/>
            <a:ext cx="64008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15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009587"/>
                </a:solidFill>
              </a:rPr>
              <a:t>Submodule</a:t>
            </a:r>
            <a:r>
              <a:rPr lang="de-DE" sz="2000" b="1" dirty="0">
                <a:solidFill>
                  <a:srgbClr val="4D4D4D"/>
                </a:solidFill>
              </a:rPr>
              <a:t> oder </a:t>
            </a:r>
            <a:r>
              <a:rPr lang="de-DE" sz="2000" b="1" dirty="0" err="1" smtClean="0">
                <a:solidFill>
                  <a:srgbClr val="009587"/>
                </a:solidFill>
              </a:rPr>
              <a:t>Subtree</a:t>
            </a:r>
            <a:endParaRPr lang="de-DE" sz="2000" b="1" dirty="0">
              <a:solidFill>
                <a:srgbClr val="009587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externen </a:t>
            </a:r>
            <a:r>
              <a:rPr lang="de-DE" dirty="0" err="1" smtClean="0">
                <a:solidFill>
                  <a:srgbClr val="4D4D4D"/>
                </a:solidFill>
              </a:rPr>
              <a:t>Git-Repositories</a:t>
            </a:r>
            <a:endParaRPr lang="de-DE" dirty="0" smtClean="0">
              <a:solidFill>
                <a:srgbClr val="4D4D4D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Exakter Stand wird </a:t>
            </a:r>
            <a:r>
              <a:rPr lang="de-DE" dirty="0" err="1" smtClean="0">
                <a:solidFill>
                  <a:srgbClr val="4D4D4D"/>
                </a:solidFill>
              </a:rPr>
              <a:t>versioniert</a:t>
            </a:r>
            <a:endParaRPr lang="de-DE" dirty="0" smtClean="0">
              <a:solidFill>
                <a:srgbClr val="4D4D4D"/>
              </a:solidFill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844" y="451812"/>
            <a:ext cx="71120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67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EINGEBUNDENE REPOSITORIES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Referenziertes Repository wird unterhalb eines Verzeichnisses eingebunden </a:t>
            </a:r>
          </a:p>
          <a:p>
            <a:r>
              <a:rPr lang="de-DE" sz="2000" dirty="0" smtClean="0"/>
              <a:t>Zwei mögliche Varianten</a:t>
            </a:r>
            <a:r>
              <a:rPr lang="de-DE" sz="2000" dirty="0"/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submodule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subtree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3382963"/>
            <a:ext cx="56134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95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dirty="0" smtClean="0"/>
              <a:t>Fremdes Repository wird „verlinkt“</a:t>
            </a:r>
          </a:p>
          <a:p>
            <a:r>
              <a:rPr lang="de-DE" sz="1800" dirty="0" smtClean="0"/>
              <a:t>URL und Commit des fremden 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werden im Haupt-Repository hinterlegt</a:t>
            </a:r>
          </a:p>
          <a:p>
            <a:r>
              <a:rPr lang="de-DE" sz="1800" dirty="0" smtClean="0"/>
              <a:t>Beide 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existieren unabhängig voneinander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SUBMODULE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383" y="2204865"/>
            <a:ext cx="5263234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2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Fremdes Repository wird über einen </a:t>
            </a:r>
            <a:r>
              <a:rPr lang="de-DE" sz="2400" b="1" dirty="0" err="1" smtClean="0">
                <a:solidFill>
                  <a:srgbClr val="009587"/>
                </a:solidFill>
              </a:rPr>
              <a:t>Subtree</a:t>
            </a:r>
            <a:r>
              <a:rPr lang="de-DE" sz="2400" b="1" dirty="0" smtClean="0">
                <a:solidFill>
                  <a:srgbClr val="009587"/>
                </a:solidFill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</a:rPr>
              <a:t>Merge</a:t>
            </a:r>
            <a:r>
              <a:rPr lang="de-DE" sz="2400" b="1" dirty="0" smtClean="0"/>
              <a:t> eingebunden</a:t>
            </a:r>
          </a:p>
          <a:p>
            <a:r>
              <a:rPr lang="de-DE" sz="1800" dirty="0" smtClean="0"/>
              <a:t>Historie wird in Ziel-Repository eingebunden</a:t>
            </a:r>
          </a:p>
          <a:p>
            <a:r>
              <a:rPr lang="de-DE" sz="1800" dirty="0" smtClean="0"/>
              <a:t>Objekte und Referenzen werden in Ziel-Repository übernommen</a:t>
            </a:r>
          </a:p>
          <a:p>
            <a:r>
              <a:rPr lang="de-DE" sz="1800" dirty="0" err="1" smtClean="0"/>
              <a:t>Tree</a:t>
            </a:r>
            <a:r>
              <a:rPr lang="de-DE" sz="1800" dirty="0" smtClean="0"/>
              <a:t> des Original-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wird in Ziel-Repository als Unterverzeichnis eingebunden</a:t>
            </a: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SUBTREE</a:t>
            </a:r>
            <a:endParaRPr lang="de-DE" dirty="0"/>
          </a:p>
        </p:txBody>
      </p:sp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490" y="3068960"/>
            <a:ext cx="6857020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07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idx="1"/>
          </p:nvPr>
        </p:nvSpPr>
        <p:spPr>
          <a:xfrm>
            <a:off x="315884" y="4221088"/>
            <a:ext cx="8512232" cy="1905075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 smtClean="0"/>
              <a:t>Modul </a:t>
            </a:r>
            <a:r>
              <a:rPr dirty="0"/>
              <a:t>hinzufügen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Repository mit </a:t>
            </a:r>
            <a:r>
              <a:rPr lang="de-DE" dirty="0" smtClean="0"/>
              <a:t>Modul </a:t>
            </a:r>
            <a:r>
              <a:rPr dirty="0" smtClean="0"/>
              <a:t>klonen</a:t>
            </a:r>
            <a:endParaRPr dirty="0"/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Neue Version eines Moduls einbinden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Änderungen in einem Modul durchführen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PRAXIS-BEISPIEL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28800"/>
            <a:ext cx="64008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7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02605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476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717032"/>
            <a:ext cx="8512232" cy="25922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r>
              <a:rPr lang="de-DE" sz="1600" b="1" dirty="0" smtClean="0">
                <a:solidFill>
                  <a:srgbClr val="2095F2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1600" b="1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-m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"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Bootstrap hinzugefügt"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[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6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dirty="0">
                <a:latin typeface="Courier New"/>
                <a:cs typeface="Courier New"/>
              </a:rPr>
              <a:t>7377297] Bootstrap hinzugefügt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2 </a:t>
            </a:r>
            <a:r>
              <a:rPr lang="de-DE" sz="1600" dirty="0" err="1">
                <a:latin typeface="Courier New"/>
                <a:cs typeface="Courier New"/>
              </a:rPr>
              <a:t>files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changed</a:t>
            </a:r>
            <a:r>
              <a:rPr lang="de-DE" sz="1600" dirty="0">
                <a:latin typeface="Courier New"/>
                <a:cs typeface="Courier New"/>
              </a:rPr>
              <a:t>, 4 </a:t>
            </a:r>
            <a:r>
              <a:rPr lang="de-DE" sz="1600" dirty="0" err="1">
                <a:latin typeface="Courier New"/>
                <a:cs typeface="Courier New"/>
              </a:rPr>
              <a:t>insertions</a:t>
            </a:r>
            <a:r>
              <a:rPr lang="de-DE" sz="1600" dirty="0">
                <a:latin typeface="Courier New"/>
                <a:cs typeface="Courier New"/>
              </a:rPr>
              <a:t>(+)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create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mode</a:t>
            </a:r>
            <a:r>
              <a:rPr lang="de-DE" sz="1600" dirty="0">
                <a:latin typeface="Courier New"/>
                <a:cs typeface="Courier New"/>
              </a:rPr>
              <a:t> 100644 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gitmodules</a:t>
            </a: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create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mode</a:t>
            </a:r>
            <a:r>
              <a:rPr lang="de-DE" sz="1600" dirty="0">
                <a:latin typeface="Courier New"/>
                <a:cs typeface="Courier New"/>
              </a:rPr>
              <a:t> 160000 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1800" b="1" dirty="0" smtClean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 HINZUFÜGEN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24744"/>
            <a:ext cx="64008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12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5085184"/>
            <a:ext cx="8512232" cy="12961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clone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recurse-submodule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application.git</a:t>
            </a:r>
            <a:endParaRPr lang="de-DE" sz="16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...</a:t>
            </a: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Cloning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into</a:t>
            </a:r>
            <a:r>
              <a:rPr lang="de-DE" sz="1600" dirty="0" smtClean="0">
                <a:latin typeface="Courier New"/>
                <a:cs typeface="Courier New"/>
              </a:rPr>
              <a:t> '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 smtClean="0">
                <a:latin typeface="Courier New"/>
                <a:cs typeface="Courier New"/>
              </a:rPr>
              <a:t>'...</a:t>
            </a:r>
          </a:p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Submodule </a:t>
            </a:r>
            <a:r>
              <a:rPr lang="de-DE" sz="1600" dirty="0" err="1" smtClean="0">
                <a:latin typeface="Courier New"/>
                <a:cs typeface="Courier New"/>
              </a:rPr>
              <a:t>path</a:t>
            </a:r>
            <a:r>
              <a:rPr lang="de-DE" sz="1600" dirty="0" smtClean="0">
                <a:latin typeface="Courier New"/>
                <a:cs typeface="Courier New"/>
              </a:rPr>
              <a:t> '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 smtClean="0">
                <a:latin typeface="Courier New"/>
                <a:cs typeface="Courier New"/>
              </a:rPr>
              <a:t>': </a:t>
            </a:r>
            <a:r>
              <a:rPr lang="de-DE" sz="1600" dirty="0" err="1" smtClean="0">
                <a:latin typeface="Courier New"/>
                <a:cs typeface="Courier New"/>
              </a:rPr>
              <a:t>checked</a:t>
            </a:r>
            <a:r>
              <a:rPr lang="de-DE" sz="1600" dirty="0" smtClean="0">
                <a:latin typeface="Courier New"/>
                <a:cs typeface="Courier New"/>
              </a:rPr>
              <a:t> out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SUBMODULES (I) - NEUER KLON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798" y="908720"/>
            <a:ext cx="5628404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21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54501" y="4953686"/>
            <a:ext cx="8512232" cy="1224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# Bestehenden Klon mit Submodule initialisieren</a:t>
            </a:r>
            <a:endParaRPr lang="de-DE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update </a:t>
            </a:r>
            <a:r>
              <a:rPr lang="de-DE" sz="1600" b="1" dirty="0">
                <a:latin typeface="Courier New"/>
                <a:cs typeface="Courier New"/>
              </a:rPr>
              <a:t>-</a:t>
            </a:r>
            <a:r>
              <a:rPr lang="de-DE" sz="1600" b="1" dirty="0" smtClean="0">
                <a:latin typeface="Courier New"/>
                <a:cs typeface="Courier New"/>
              </a:rPr>
              <a:t>-</a:t>
            </a:r>
            <a:r>
              <a:rPr lang="de-DE" sz="1600" b="1" dirty="0" err="1" smtClean="0">
                <a:latin typeface="Courier New"/>
                <a:cs typeface="Courier New"/>
              </a:rPr>
              <a:t>init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...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Cloning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into</a:t>
            </a:r>
            <a:r>
              <a:rPr lang="de-DE" sz="1600" dirty="0">
                <a:latin typeface="Courier New"/>
                <a:cs typeface="Courier New"/>
              </a:rPr>
              <a:t>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'...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Submodule </a:t>
            </a:r>
            <a:r>
              <a:rPr lang="de-DE" sz="1600" dirty="0" err="1">
                <a:latin typeface="Courier New"/>
                <a:cs typeface="Courier New"/>
              </a:rPr>
              <a:t>path</a:t>
            </a:r>
            <a:r>
              <a:rPr lang="de-DE" sz="1600" dirty="0">
                <a:latin typeface="Courier New"/>
                <a:cs typeface="Courier New"/>
              </a:rPr>
              <a:t>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': </a:t>
            </a:r>
            <a:r>
              <a:rPr lang="de-DE" sz="1600" dirty="0" err="1">
                <a:latin typeface="Courier New"/>
                <a:cs typeface="Courier New"/>
              </a:rPr>
              <a:t>checked</a:t>
            </a:r>
            <a:r>
              <a:rPr lang="de-DE" sz="1600" dirty="0">
                <a:latin typeface="Courier New"/>
                <a:cs typeface="Courier New"/>
              </a:rPr>
              <a:t> out 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5884" y="185738"/>
            <a:ext cx="8720612" cy="44612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KLONEN MIT SUBMODULES (II) BESTEHENDER KLON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798" y="918933"/>
            <a:ext cx="5628404" cy="402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0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cat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von beliebigen Objekten (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blob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commit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tag)</a:t>
            </a:r>
          </a:p>
          <a:p>
            <a:pPr marL="0" indent="0" algn="ctr">
              <a:buNone/>
              <a:defRPr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–t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eines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Trees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-m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Neues Commit zusammenstellen</a:t>
            </a:r>
          </a:p>
          <a:p>
            <a:pPr marL="0" indent="0" algn="ctr">
              <a:buNone/>
            </a:pPr>
            <a:r>
              <a:rPr lang="de-DE" sz="1800" dirty="0" smtClean="0"/>
              <a:t/>
            </a:r>
            <a:br>
              <a:rPr lang="de-DE" sz="1800" dirty="0" smtClean="0"/>
            </a:b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Objekt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Id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erzeugen / Objekt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speichern</a:t>
            </a:r>
          </a:p>
          <a:p>
            <a:pPr marL="0" indent="0" algn="ctr">
              <a:buNone/>
            </a:pPr>
            <a:endParaRPr lang="de-DE" sz="1200" dirty="0" smtClean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fsck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unreachable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no-reflogs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finden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gc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=all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aufräumen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OBJEKTDATENBANK – LOW LEVEL OPERATIONEN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647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4077072"/>
            <a:ext cx="8512232" cy="23042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fetch</a:t>
            </a:r>
            <a:endParaRPr lang="de-DE" sz="18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checkout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rgbClr val="AB51A8"/>
                </a:solidFill>
                <a:latin typeface="Courier New"/>
                <a:cs typeface="Courier New"/>
              </a:rPr>
              <a:t>v4.1 </a:t>
            </a:r>
            <a:endParaRPr lang="de-DE" sz="18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 err="1">
                <a:latin typeface="Courier New"/>
                <a:cs typeface="Courier New"/>
              </a:rPr>
              <a:t>Previous</a:t>
            </a:r>
            <a:r>
              <a:rPr lang="de-DE" sz="1800" dirty="0">
                <a:latin typeface="Courier New"/>
                <a:cs typeface="Courier New"/>
              </a:rPr>
              <a:t> HEAD </a:t>
            </a:r>
            <a:r>
              <a:rPr lang="de-DE" sz="1800" dirty="0" err="1">
                <a:latin typeface="Courier New"/>
                <a:cs typeface="Courier New"/>
              </a:rPr>
              <a:t>position</a:t>
            </a:r>
            <a:r>
              <a:rPr lang="de-DE" sz="1800" dirty="0">
                <a:latin typeface="Courier New"/>
                <a:cs typeface="Courier New"/>
              </a:rPr>
              <a:t> was 9876b4d... 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HEAD </a:t>
            </a:r>
            <a:r>
              <a:rPr lang="de-DE" sz="1800" dirty="0" err="1">
                <a:latin typeface="Courier New"/>
                <a:cs typeface="Courier New"/>
              </a:rPr>
              <a:t>is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now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at</a:t>
            </a:r>
            <a:r>
              <a:rPr lang="de-DE" sz="1800" dirty="0">
                <a:latin typeface="Courier New"/>
                <a:cs typeface="Courier New"/>
              </a:rPr>
              <a:t> 61bb387... </a:t>
            </a:r>
            <a:endParaRPr lang="de-DE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latin typeface="Courier New"/>
                <a:cs typeface="Courier New"/>
              </a:rPr>
              <a:t>-m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„Neue Version eingebunden“ 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endParaRPr lang="de-DE" sz="18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[</a:t>
            </a:r>
            <a:r>
              <a:rPr lang="de-DE" sz="18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8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800" dirty="0">
                <a:latin typeface="Courier New"/>
                <a:cs typeface="Courier New"/>
              </a:rPr>
              <a:t>d6b2223] Neue </a:t>
            </a:r>
            <a:r>
              <a:rPr lang="de-DE" sz="1800" dirty="0" smtClean="0">
                <a:latin typeface="Courier New"/>
                <a:cs typeface="Courier New"/>
              </a:rPr>
              <a:t>Version eingebunden</a:t>
            </a:r>
            <a:endParaRPr lang="de-DE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1 </a:t>
            </a:r>
            <a:r>
              <a:rPr lang="de-DE" sz="1800" dirty="0" err="1">
                <a:latin typeface="Courier New"/>
                <a:cs typeface="Courier New"/>
              </a:rPr>
              <a:t>file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changed</a:t>
            </a:r>
            <a:r>
              <a:rPr lang="de-DE" sz="1800" dirty="0">
                <a:latin typeface="Courier New"/>
                <a:cs typeface="Courier New"/>
              </a:rPr>
              <a:t>, 1 </a:t>
            </a:r>
            <a:r>
              <a:rPr lang="de-DE" sz="1800" dirty="0" err="1">
                <a:latin typeface="Courier New"/>
                <a:cs typeface="Courier New"/>
              </a:rPr>
              <a:t>insertion</a:t>
            </a:r>
            <a:r>
              <a:rPr lang="de-DE" sz="1800" dirty="0">
                <a:latin typeface="Courier New"/>
                <a:cs typeface="Courier New"/>
              </a:rPr>
              <a:t>(+), 1 </a:t>
            </a:r>
            <a:r>
              <a:rPr lang="de-DE" sz="1800" dirty="0" err="1">
                <a:latin typeface="Courier New"/>
                <a:cs typeface="Courier New"/>
              </a:rPr>
              <a:t>deletion</a:t>
            </a:r>
            <a:r>
              <a:rPr lang="de-DE" sz="1800" dirty="0">
                <a:latin typeface="Courier New"/>
                <a:cs typeface="Courier New"/>
              </a:rPr>
              <a:t>(-)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EINBINDEN</a:t>
            </a:r>
            <a:endParaRPr lang="de-DE" dirty="0"/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10630"/>
            <a:ext cx="64008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7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756173"/>
            <a:ext cx="8512232" cy="25531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# Einmaliges Hinzufügen des Submodules</a:t>
            </a: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branch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develop</a:t>
            </a:r>
            <a:r>
              <a:rPr lang="de-DE" sz="16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6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latin typeface="Courier New"/>
                <a:cs typeface="Courier New"/>
              </a:rPr>
              <a:t>-m 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"Bootstrap hinzugefügt"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# Aktualisieren mit neuster Version des </a:t>
            </a:r>
            <a:r>
              <a:rPr lang="de-DE" sz="1600" b="1" dirty="0" err="1" smtClean="0">
                <a:latin typeface="Courier New"/>
                <a:cs typeface="Courier New"/>
              </a:rPr>
              <a:t>Branches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latin typeface="Courier New"/>
                <a:cs typeface="Courier New"/>
              </a:rPr>
              <a:t>develop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update </a:t>
            </a:r>
            <a:r>
              <a:rPr lang="de-DE" sz="1600" b="1" dirty="0" smtClean="0">
                <a:latin typeface="Courier New"/>
                <a:cs typeface="Courier New"/>
              </a:rPr>
              <a:t>--remote</a:t>
            </a: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-m </a:t>
            </a:r>
            <a:r>
              <a:rPr lang="de-DE" sz="1600" b="1" dirty="0" smtClean="0">
                <a:solidFill>
                  <a:srgbClr val="ED6F49"/>
                </a:solidFill>
                <a:latin typeface="Courier New"/>
                <a:cs typeface="Courier New"/>
              </a:rPr>
              <a:t>„Neue Version vom </a:t>
            </a:r>
            <a:r>
              <a:rPr lang="de-DE" sz="16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develop-Branch</a:t>
            </a:r>
            <a:r>
              <a:rPr lang="de-DE" sz="1600" b="1" dirty="0" smtClean="0">
                <a:solidFill>
                  <a:srgbClr val="ED6F49"/>
                </a:solidFill>
                <a:latin typeface="Courier New"/>
                <a:cs typeface="Courier New"/>
              </a:rPr>
              <a:t>“ 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[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6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dirty="0">
                <a:latin typeface="Courier New"/>
                <a:cs typeface="Courier New"/>
              </a:rPr>
              <a:t>92598cc] Neue Version vom </a:t>
            </a:r>
            <a:r>
              <a:rPr lang="de-DE" sz="1600" dirty="0" err="1" smtClean="0">
                <a:latin typeface="Courier New"/>
                <a:cs typeface="Courier New"/>
              </a:rPr>
              <a:t>develop-</a:t>
            </a:r>
            <a:r>
              <a:rPr lang="de-DE" sz="1600" dirty="0" err="1">
                <a:latin typeface="Courier New"/>
                <a:cs typeface="Courier New"/>
              </a:rPr>
              <a:t>Branch</a:t>
            </a:r>
            <a:endParaRPr lang="de-DE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1 </a:t>
            </a:r>
            <a:r>
              <a:rPr lang="de-DE" sz="1600" dirty="0" err="1">
                <a:latin typeface="Courier New"/>
                <a:cs typeface="Courier New"/>
              </a:rPr>
              <a:t>file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changed</a:t>
            </a:r>
            <a:r>
              <a:rPr lang="de-DE" sz="1600" dirty="0">
                <a:latin typeface="Courier New"/>
                <a:cs typeface="Courier New"/>
              </a:rPr>
              <a:t>, 1 </a:t>
            </a:r>
            <a:r>
              <a:rPr lang="de-DE" sz="1600" dirty="0" err="1">
                <a:latin typeface="Courier New"/>
                <a:cs typeface="Courier New"/>
              </a:rPr>
              <a:t>insertion</a:t>
            </a:r>
            <a:r>
              <a:rPr lang="de-DE" sz="1600" dirty="0">
                <a:latin typeface="Courier New"/>
                <a:cs typeface="Courier New"/>
              </a:rPr>
              <a:t>(+), 1 </a:t>
            </a:r>
            <a:r>
              <a:rPr lang="de-DE" sz="1600" dirty="0" err="1">
                <a:latin typeface="Courier New"/>
                <a:cs typeface="Courier New"/>
              </a:rPr>
              <a:t>deletion</a:t>
            </a:r>
            <a:r>
              <a:rPr lang="de-DE" sz="1600" dirty="0">
                <a:latin typeface="Courier New"/>
                <a:cs typeface="Courier New"/>
              </a:rPr>
              <a:t>(-)</a:t>
            </a:r>
            <a:endParaRPr lang="de-DE" sz="16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ALTERNATIVE: BRANCH EINBINDEN (SEIT GIT 1.8.2)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403" y="1079376"/>
            <a:ext cx="67691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4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068960"/>
            <a:ext cx="8512232" cy="30572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checkout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14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pull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...Dateien im Submodule ändern...</a:t>
            </a: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-am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„Direkt im Submodule geändert“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Neue Version einbinden und in beide </a:t>
            </a:r>
            <a:r>
              <a:rPr lang="de-DE" sz="1400" dirty="0" err="1" smtClean="0">
                <a:latin typeface="Courier New"/>
                <a:cs typeface="Courier New"/>
              </a:rPr>
              <a:t>Repositories</a:t>
            </a:r>
            <a:r>
              <a:rPr lang="de-DE" sz="1400" dirty="0" smtClean="0">
                <a:latin typeface="Courier New"/>
                <a:cs typeface="Courier New"/>
              </a:rPr>
              <a:t> pushen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-am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„Geänderte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bootstrap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Version“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push </a:t>
            </a:r>
            <a:r>
              <a:rPr lang="de-DE" sz="1400" b="1" dirty="0">
                <a:latin typeface="Courier New"/>
                <a:cs typeface="Courier New"/>
              </a:rPr>
              <a:t>--</a:t>
            </a:r>
            <a:r>
              <a:rPr lang="de-DE" sz="1400" b="1" dirty="0" err="1">
                <a:latin typeface="Courier New"/>
                <a:cs typeface="Courier New"/>
              </a:rPr>
              <a:t>recurse-submodules</a:t>
            </a:r>
            <a:r>
              <a:rPr lang="de-DE" sz="1400" b="1" dirty="0">
                <a:latin typeface="Courier New"/>
                <a:cs typeface="Courier New"/>
              </a:rPr>
              <a:t>=on-</a:t>
            </a:r>
            <a:r>
              <a:rPr lang="de-DE" sz="1400" b="1" dirty="0" err="1" smtClean="0">
                <a:latin typeface="Courier New"/>
                <a:cs typeface="Courier New"/>
              </a:rPr>
              <a:t>demand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Pushing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submodule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To</a:t>
            </a:r>
            <a:r>
              <a:rPr lang="de-DE" sz="1400" dirty="0" smtClean="0">
                <a:latin typeface="Courier New"/>
                <a:cs typeface="Courier New"/>
              </a:rPr>
              <a:t> </a:t>
            </a:r>
            <a:r>
              <a:rPr lang="de-DE" sz="1400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400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 f33af09..1032148 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r>
              <a:rPr lang="fi-FI" sz="1400" dirty="0">
                <a:latin typeface="Courier New"/>
                <a:cs typeface="Courier New"/>
              </a:rPr>
              <a:t> -&gt; </a:t>
            </a:r>
            <a:r>
              <a:rPr lang="fi-FI" sz="1400" dirty="0" err="1" smtClean="0">
                <a:latin typeface="Courier New"/>
                <a:cs typeface="Courier New"/>
              </a:rPr>
              <a:t>master</a:t>
            </a:r>
            <a:endParaRPr lang="fi-FI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To </a:t>
            </a:r>
            <a:r>
              <a:rPr lang="fi-FI" sz="14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web-application.git</a:t>
            </a:r>
            <a:endParaRPr lang="fi-FI" sz="1400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   cd9de05..f0bb790 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r>
              <a:rPr lang="fi-FI" sz="1400" dirty="0">
                <a:latin typeface="Courier New"/>
                <a:cs typeface="Courier New"/>
              </a:rPr>
              <a:t> -&gt;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endParaRPr lang="fi-FI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SUBMODULES ÄNDERN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644" y="908720"/>
            <a:ext cx="6008712" cy="205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39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29628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41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SUBTREE HINZUFÜGEN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04776"/>
            <a:ext cx="6400800" cy="2108200"/>
          </a:xfrm>
          <a:prstGeom prst="rect">
            <a:avLst/>
          </a:prstGeom>
        </p:spPr>
      </p:pic>
      <p:sp>
        <p:nvSpPr>
          <p:cNvPr id="5" name="Inhaltsplatzhalter 1"/>
          <p:cNvSpPr>
            <a:spLocks noGrp="1"/>
          </p:cNvSpPr>
          <p:nvPr>
            <p:ph idx="1"/>
          </p:nvPr>
        </p:nvSpPr>
        <p:spPr>
          <a:xfrm>
            <a:off x="315913" y="3501008"/>
            <a:ext cx="8512175" cy="31683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		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prefix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		</a:t>
            </a:r>
            <a:r>
              <a:rPr lang="de-DE" sz="1600" b="1" dirty="0" smtClean="0">
                <a:latin typeface="Courier New"/>
                <a:cs typeface="Courier New"/>
              </a:rPr>
              <a:t>--squash </a:t>
            </a:r>
            <a:r>
              <a:rPr lang="de-DE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6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r>
              <a:rPr lang="de-DE" sz="16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de-DE" sz="16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1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git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fetch</a:t>
            </a:r>
            <a:r>
              <a:rPr lang="de-DE" sz="1600" dirty="0">
                <a:latin typeface="Courier New"/>
                <a:cs typeface="Courier New"/>
              </a:rPr>
              <a:t> ../</a:t>
            </a:r>
            <a:r>
              <a:rPr lang="de-DE" sz="1600" dirty="0" err="1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r>
              <a:rPr lang="de-DE" sz="1600" dirty="0">
                <a:latin typeface="Courier New"/>
                <a:cs typeface="Courier New"/>
              </a:rPr>
              <a:t>/ 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de-DE" sz="1600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warning</a:t>
            </a:r>
            <a:r>
              <a:rPr lang="de-DE" sz="1600" dirty="0" smtClean="0">
                <a:latin typeface="Courier New"/>
                <a:cs typeface="Courier New"/>
              </a:rPr>
              <a:t>: </a:t>
            </a:r>
            <a:r>
              <a:rPr lang="de-DE" sz="1600" dirty="0" err="1" smtClean="0">
                <a:latin typeface="Courier New"/>
                <a:cs typeface="Courier New"/>
              </a:rPr>
              <a:t>no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common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commits</a:t>
            </a: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From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>
                <a:latin typeface="Courier New"/>
                <a:cs typeface="Courier New"/>
              </a:rPr>
              <a:t>../</a:t>
            </a:r>
            <a:r>
              <a:rPr lang="de-DE" sz="1600" dirty="0" err="1">
                <a:solidFill>
                  <a:srgbClr val="00BBD3"/>
                </a:solidFill>
                <a:latin typeface="Courier New"/>
                <a:cs typeface="Courier New"/>
              </a:rPr>
              <a:t>bootstrap</a:t>
            </a:r>
            <a:endParaRPr lang="de-DE" sz="1600" dirty="0">
              <a:solidFill>
                <a:srgbClr val="00BBD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* </a:t>
            </a:r>
            <a:r>
              <a:rPr lang="de-DE" sz="1600" dirty="0" err="1">
                <a:latin typeface="Courier New"/>
                <a:cs typeface="Courier New"/>
              </a:rPr>
              <a:t>branch</a:t>
            </a:r>
            <a:r>
              <a:rPr lang="de-DE" sz="1600" dirty="0">
                <a:latin typeface="Courier New"/>
                <a:cs typeface="Courier New"/>
              </a:rPr>
              <a:t>            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600" dirty="0">
                <a:latin typeface="Courier New"/>
                <a:cs typeface="Courier New"/>
              </a:rPr>
              <a:t>     -&gt; FETCH_HEAD</a:t>
            </a:r>
          </a:p>
          <a:p>
            <a:pPr marL="0" indent="0">
              <a:buNone/>
            </a:pPr>
            <a:r>
              <a:rPr lang="de-DE" sz="1600" dirty="0" err="1">
                <a:latin typeface="Courier New"/>
                <a:cs typeface="Courier New"/>
              </a:rPr>
              <a:t>Added</a:t>
            </a:r>
            <a:r>
              <a:rPr lang="de-DE" sz="1600" dirty="0">
                <a:latin typeface="Courier New"/>
                <a:cs typeface="Courier New"/>
              </a:rPr>
              <a:t> dir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</a:t>
            </a:r>
            <a:endParaRPr lang="de-DE" sz="1800" b="1" dirty="0" smtClean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22001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5157192"/>
            <a:ext cx="8512232" cy="11521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clone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application.git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Cloning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  <a:r>
              <a:rPr lang="de-DE" sz="1400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4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</a:t>
            </a:r>
            <a:r>
              <a:rPr lang="de-DE" sz="1400" dirty="0" smtClean="0">
                <a:latin typeface="Courier New"/>
                <a:cs typeface="Courier New"/>
              </a:rPr>
              <a:t>'</a:t>
            </a:r>
            <a:r>
              <a:rPr lang="de-DE" sz="1400" dirty="0">
                <a:latin typeface="Courier New"/>
                <a:cs typeface="Courier New"/>
              </a:rPr>
              <a:t>...</a:t>
            </a: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Done</a:t>
            </a:r>
            <a:r>
              <a:rPr lang="de-DE" sz="1400" dirty="0">
                <a:latin typeface="Courier New"/>
                <a:cs typeface="Courier New"/>
              </a:rPr>
              <a:t>.</a:t>
            </a:r>
            <a:endParaRPr lang="de-DE" sz="1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SUBTREES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483" y="1052736"/>
            <a:ext cx="5703034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62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356992"/>
            <a:ext cx="8512232" cy="29523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pull</a:t>
            </a:r>
            <a:endParaRPr lang="de-DE" sz="1400" b="1" dirty="0">
              <a:solidFill>
                <a:srgbClr val="00BBD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>
                <a:latin typeface="Courier New"/>
                <a:cs typeface="Courier New"/>
              </a:rPr>
              <a:t>--</a:t>
            </a:r>
            <a:r>
              <a:rPr lang="de-DE" sz="1400" b="1" dirty="0" err="1">
                <a:latin typeface="Courier New"/>
                <a:cs typeface="Courier New"/>
              </a:rPr>
              <a:t>prefix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>
                <a:latin typeface="Courier New"/>
                <a:cs typeface="Courier New"/>
              </a:rPr>
              <a:t>--squash 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400" b="1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-m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„Version v4.1 eingebunden“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v4.1</a:t>
            </a:r>
            <a:endParaRPr lang="de-DE" sz="14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From</a:t>
            </a:r>
            <a:r>
              <a:rPr lang="de-DE" sz="1400" dirty="0" smtClean="0">
                <a:latin typeface="Courier New"/>
                <a:cs typeface="Courier New"/>
              </a:rPr>
              <a:t> </a:t>
            </a:r>
            <a:r>
              <a:rPr lang="de-DE" sz="1400" dirty="0">
                <a:latin typeface="Courier New"/>
                <a:cs typeface="Courier New"/>
              </a:rPr>
              <a:t>../</a:t>
            </a:r>
            <a:r>
              <a:rPr lang="de-DE" sz="1400" dirty="0" err="1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endParaRPr lang="de-DE" sz="1400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* tag               </a:t>
            </a:r>
            <a:r>
              <a:rPr lang="de-DE" sz="1400" dirty="0">
                <a:solidFill>
                  <a:srgbClr val="AB51A8"/>
                </a:solidFill>
                <a:latin typeface="Courier New"/>
                <a:cs typeface="Courier New"/>
              </a:rPr>
              <a:t>v4.1</a:t>
            </a:r>
            <a:r>
              <a:rPr lang="de-DE" sz="1400" dirty="0">
                <a:latin typeface="Courier New"/>
                <a:cs typeface="Courier New"/>
              </a:rPr>
              <a:t>       -&gt; FETCH_HEAD</a:t>
            </a: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made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by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the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recursive</a:t>
            </a:r>
            <a:r>
              <a:rPr lang="de-DE" sz="1400" dirty="0">
                <a:latin typeface="Courier New"/>
                <a:cs typeface="Courier New"/>
              </a:rPr>
              <a:t>' </a:t>
            </a:r>
            <a:r>
              <a:rPr lang="de-DE" sz="1400" dirty="0" err="1">
                <a:latin typeface="Courier New"/>
                <a:cs typeface="Courier New"/>
              </a:rPr>
              <a:t>strategy</a:t>
            </a:r>
            <a:r>
              <a:rPr lang="de-DE" sz="1400" dirty="0"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dist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css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/bootstrap-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theme.css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 </a:t>
            </a:r>
            <a:r>
              <a:rPr lang="de-DE" sz="1400" dirty="0">
                <a:latin typeface="Courier New"/>
                <a:cs typeface="Courier New"/>
              </a:rPr>
              <a:t>| 6 ++++--</a:t>
            </a: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1 </a:t>
            </a:r>
            <a:r>
              <a:rPr lang="de-DE" sz="1400" dirty="0" err="1">
                <a:latin typeface="Courier New"/>
                <a:cs typeface="Courier New"/>
              </a:rPr>
              <a:t>file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changed</a:t>
            </a:r>
            <a:r>
              <a:rPr lang="de-DE" sz="1400" dirty="0">
                <a:latin typeface="Courier New"/>
                <a:cs typeface="Courier New"/>
              </a:rPr>
              <a:t>, 4 </a:t>
            </a:r>
            <a:r>
              <a:rPr lang="de-DE" sz="1400" dirty="0" err="1">
                <a:latin typeface="Courier New"/>
                <a:cs typeface="Courier New"/>
              </a:rPr>
              <a:t>insertions</a:t>
            </a:r>
            <a:r>
              <a:rPr lang="de-DE" sz="1400" dirty="0">
                <a:latin typeface="Courier New"/>
                <a:cs typeface="Courier New"/>
              </a:rPr>
              <a:t>(+), 2 </a:t>
            </a:r>
            <a:r>
              <a:rPr lang="de-DE" sz="1400" dirty="0" err="1">
                <a:latin typeface="Courier New"/>
                <a:cs typeface="Courier New"/>
              </a:rPr>
              <a:t>deletions</a:t>
            </a:r>
            <a:r>
              <a:rPr lang="de-DE" sz="1400" dirty="0">
                <a:latin typeface="Courier New"/>
                <a:cs typeface="Courier New"/>
              </a:rPr>
              <a:t>(-)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EINBINDEN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80728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98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1800" dirty="0" smtClean="0"/>
              <a:t>Herauslösen der betreffenden </a:t>
            </a:r>
            <a:r>
              <a:rPr lang="de-DE" sz="1800" dirty="0" err="1" smtClean="0"/>
              <a:t>Commits</a:t>
            </a:r>
            <a:r>
              <a:rPr lang="de-DE" sz="1800" dirty="0" smtClean="0"/>
              <a:t> in isolierten </a:t>
            </a:r>
            <a:r>
              <a:rPr lang="de-DE" sz="1800" dirty="0" err="1" smtClean="0"/>
              <a:t>Branch</a:t>
            </a:r>
            <a:endParaRPr lang="de-DE" sz="1800" dirty="0" smtClean="0"/>
          </a:p>
          <a:p>
            <a:pPr marL="514350" indent="-514350">
              <a:buFont typeface="+mj-lt"/>
              <a:buAutoNum type="arabicPeriod"/>
            </a:pPr>
            <a:endParaRPr lang="de-DE" sz="1800" dirty="0"/>
          </a:p>
          <a:p>
            <a:pPr marL="514350" indent="-514350">
              <a:buFont typeface="+mj-lt"/>
              <a:buAutoNum type="arabicPeriod"/>
            </a:pPr>
            <a:endParaRPr lang="de-DE" sz="1800" dirty="0"/>
          </a:p>
          <a:p>
            <a:pPr marL="514350" indent="-514350">
              <a:buFont typeface="+mj-lt"/>
              <a:buAutoNum type="arabicPeriod"/>
            </a:pPr>
            <a:endParaRPr lang="de-DE" sz="1600" dirty="0"/>
          </a:p>
          <a:p>
            <a:pPr marL="514350" indent="-514350">
              <a:buFont typeface="+mj-lt"/>
              <a:buAutoNum type="arabicPeriod"/>
            </a:pPr>
            <a:endParaRPr lang="de-DE" sz="1800" dirty="0" smtClean="0"/>
          </a:p>
          <a:p>
            <a:pPr marL="514350" indent="-514350">
              <a:buFont typeface="+mj-lt"/>
              <a:buAutoNum type="arabicPeriod"/>
            </a:pPr>
            <a:endParaRPr lang="de-DE" sz="2400" dirty="0"/>
          </a:p>
          <a:p>
            <a:pPr marL="514350" indent="-514350">
              <a:buFont typeface="+mj-lt"/>
              <a:buAutoNum type="arabicPeriod"/>
            </a:pPr>
            <a:endParaRPr lang="de-DE" sz="11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1800" dirty="0" smtClean="0"/>
              <a:t>Zurückführen in das Original-Repository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- HINTERGRUND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066" y="1340768"/>
            <a:ext cx="6557869" cy="18002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740" y="3645024"/>
            <a:ext cx="6568521" cy="264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83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068960"/>
            <a:ext cx="8512232" cy="30572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Schritt 1: Dateien lokal ändern und </a:t>
            </a:r>
            <a:r>
              <a:rPr lang="de-DE" sz="2000" b="1" dirty="0" err="1" smtClean="0"/>
              <a:t>committen</a:t>
            </a:r>
            <a:endParaRPr lang="de-DE" sz="2000" b="1" dirty="0" smtClean="0"/>
          </a:p>
          <a:p>
            <a:pPr marL="0" indent="0">
              <a:buNone/>
            </a:pP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b="1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endParaRPr lang="de-DE" sz="1600" b="1" dirty="0" smtClean="0">
              <a:solidFill>
                <a:srgbClr val="438E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latin typeface="Courier New"/>
                <a:cs typeface="Courier New"/>
              </a:rPr>
              <a:t>-</a:t>
            </a:r>
            <a:r>
              <a:rPr lang="de-DE" sz="1600" b="1" dirty="0">
                <a:latin typeface="Courier New"/>
                <a:cs typeface="Courier New"/>
              </a:rPr>
              <a:t>m "Eine Änderung im bootstrap-</a:t>
            </a:r>
            <a:r>
              <a:rPr lang="de-DE" sz="1600" b="1" dirty="0" smtClean="0">
                <a:latin typeface="Courier New"/>
                <a:cs typeface="Courier New"/>
              </a:rPr>
              <a:t>Verzeichnis“</a:t>
            </a:r>
          </a:p>
          <a:p>
            <a:pPr marL="0" indent="0">
              <a:buNone/>
            </a:pPr>
            <a:r>
              <a:rPr lang="de-DE" sz="1600" b="1" dirty="0">
                <a:latin typeface="Courier New"/>
                <a:cs typeface="Courier New"/>
              </a:rPr>
              <a:t>	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[</a:t>
            </a:r>
            <a:r>
              <a:rPr lang="de-DE" sz="1600" dirty="0" err="1">
                <a:latin typeface="Courier New"/>
                <a:cs typeface="Courier New"/>
              </a:rPr>
              <a:t>master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smtClean="0">
                <a:solidFill>
                  <a:srgbClr val="AB51A8"/>
                </a:solidFill>
                <a:latin typeface="Courier New"/>
                <a:cs typeface="Courier New"/>
              </a:rPr>
              <a:t>d3ca4</a:t>
            </a:r>
            <a:r>
              <a:rPr lang="de-DE" sz="1600" dirty="0" smtClean="0">
                <a:latin typeface="Courier New"/>
                <a:cs typeface="Courier New"/>
              </a:rPr>
              <a:t>] </a:t>
            </a:r>
            <a:r>
              <a:rPr lang="de-DE" sz="1600" dirty="0">
                <a:latin typeface="Courier New"/>
                <a:cs typeface="Courier New"/>
              </a:rPr>
              <a:t>Eine Änderung im bootstrap-Verzeichnis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1 </a:t>
            </a:r>
            <a:r>
              <a:rPr lang="de-DE" sz="1600" dirty="0" err="1">
                <a:latin typeface="Courier New"/>
                <a:cs typeface="Courier New"/>
              </a:rPr>
              <a:t>file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changed</a:t>
            </a:r>
            <a:r>
              <a:rPr lang="de-DE" sz="1600" dirty="0">
                <a:latin typeface="Courier New"/>
                <a:cs typeface="Courier New"/>
              </a:rPr>
              <a:t>, 1 </a:t>
            </a:r>
            <a:r>
              <a:rPr lang="de-DE" sz="1600" dirty="0" err="1">
                <a:latin typeface="Courier New"/>
                <a:cs typeface="Courier New"/>
              </a:rPr>
              <a:t>insertion</a:t>
            </a:r>
            <a:r>
              <a:rPr lang="de-DE" sz="1600" dirty="0">
                <a:latin typeface="Courier New"/>
                <a:cs typeface="Courier New"/>
              </a:rPr>
              <a:t>(+), 1 </a:t>
            </a:r>
            <a:r>
              <a:rPr lang="de-DE" sz="1600" dirty="0" err="1">
                <a:latin typeface="Courier New"/>
                <a:cs typeface="Courier New"/>
              </a:rPr>
              <a:t>deletion</a:t>
            </a:r>
            <a:r>
              <a:rPr lang="de-DE" sz="1600" dirty="0">
                <a:latin typeface="Courier New"/>
                <a:cs typeface="Courier New"/>
              </a:rPr>
              <a:t>(-)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(I)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08720"/>
            <a:ext cx="6400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96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2564904"/>
            <a:ext cx="8512232" cy="38164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Schritt 2: Änderungen extrahieren und in Original-Repository pushen</a:t>
            </a: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</a:t>
            </a:r>
            <a:r>
              <a:rPr lang="de-DE" sz="1400" dirty="0" err="1" smtClean="0">
                <a:latin typeface="Courier New"/>
                <a:cs typeface="Courier New"/>
              </a:rPr>
              <a:t>Branch</a:t>
            </a:r>
            <a:r>
              <a:rPr lang="de-DE" sz="1400" dirty="0" smtClean="0">
                <a:latin typeface="Courier New"/>
                <a:cs typeface="Courier New"/>
              </a:rPr>
              <a:t> erzeugen und aktivieren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split</a:t>
            </a:r>
            <a:r>
              <a:rPr lang="en-US" sz="1400" b="1" dirty="0">
                <a:latin typeface="Courier New"/>
                <a:cs typeface="Courier New"/>
              </a:rPr>
              <a:t> --prefix </a:t>
            </a:r>
            <a:r>
              <a:rPr lang="en-US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en-US" sz="1400" b="1" dirty="0">
                <a:solidFill>
                  <a:srgbClr val="84A4C1"/>
                </a:solidFill>
                <a:latin typeface="Courier New"/>
                <a:cs typeface="Courier New"/>
              </a:rPr>
              <a:t>/main/</a:t>
            </a:r>
            <a:r>
              <a:rPr lang="en-US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en-US" sz="1400" b="1" dirty="0">
                <a:solidFill>
                  <a:srgbClr val="84A4C1"/>
                </a:solidFill>
                <a:latin typeface="Courier New"/>
                <a:cs typeface="Courier New"/>
              </a:rPr>
              <a:t>/bootstrap/</a:t>
            </a:r>
            <a:r>
              <a:rPr lang="en-US" sz="1400" b="1" dirty="0">
                <a:latin typeface="Courier New"/>
                <a:cs typeface="Courier New"/>
              </a:rPr>
              <a:t> </a:t>
            </a:r>
            <a:endParaRPr lang="en-US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Courier New"/>
              </a:rPr>
              <a:t>	</a:t>
            </a:r>
            <a:r>
              <a:rPr lang="en-US" sz="1400" b="1" dirty="0" smtClean="0">
                <a:latin typeface="Courier New"/>
                <a:cs typeface="Courier New"/>
              </a:rPr>
              <a:t>		-</a:t>
            </a:r>
            <a:r>
              <a:rPr lang="en-US" sz="1400" b="1" dirty="0">
                <a:latin typeface="Courier New"/>
                <a:cs typeface="Courier New"/>
              </a:rPr>
              <a:t>-branch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endParaRPr lang="en-US" sz="14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Created </a:t>
            </a:r>
            <a:r>
              <a:rPr lang="en-US" sz="1400" dirty="0">
                <a:latin typeface="Courier New"/>
                <a:cs typeface="Courier New"/>
              </a:rPr>
              <a:t>branch </a:t>
            </a:r>
            <a:r>
              <a:rPr lang="en-US" sz="1400" dirty="0" smtClean="0">
                <a:latin typeface="Courier New"/>
                <a:cs typeface="Courier New"/>
              </a:rPr>
              <a:t>’</a:t>
            </a:r>
            <a:r>
              <a:rPr lang="en-US" sz="1400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r>
              <a:rPr lang="en-US" sz="1400" dirty="0" smtClean="0">
                <a:latin typeface="Courier New"/>
                <a:cs typeface="Courier New"/>
              </a:rPr>
              <a:t>’</a:t>
            </a:r>
            <a:endParaRPr lang="en-US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>
                <a:latin typeface="Courier New"/>
                <a:cs typeface="Courier New"/>
              </a:rPr>
              <a:t>$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checkout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endParaRPr lang="en-US" sz="1400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Remote </a:t>
            </a:r>
            <a:r>
              <a:rPr lang="en-US" sz="1400" dirty="0" err="1" smtClean="0">
                <a:latin typeface="Courier New"/>
                <a:cs typeface="Courier New"/>
              </a:rPr>
              <a:t>anlegen</a:t>
            </a:r>
            <a:r>
              <a:rPr lang="en-US" sz="1400" dirty="0" smtClean="0">
                <a:latin typeface="Courier New"/>
                <a:cs typeface="Courier New"/>
              </a:rPr>
              <a:t>, um auf Original-Repository </a:t>
            </a:r>
            <a:r>
              <a:rPr lang="en-US" sz="1400" dirty="0" err="1" smtClean="0">
                <a:latin typeface="Courier New"/>
                <a:cs typeface="Courier New"/>
              </a:rPr>
              <a:t>zugreifen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zu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können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remote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r>
              <a:rPr lang="en-US" sz="1400" b="1" dirty="0" smtClean="0">
                <a:latin typeface="Courier New"/>
                <a:cs typeface="Courier New"/>
              </a:rPr>
              <a:t> &amp;&amp;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fetch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</a:p>
          <a:p>
            <a:pPr marL="0" indent="0">
              <a:buNone/>
            </a:pPr>
            <a:endParaRPr lang="en-US" sz="11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</a:t>
            </a:r>
            <a:r>
              <a:rPr lang="en-US" sz="1400" dirty="0" err="1" smtClean="0">
                <a:latin typeface="Courier New"/>
                <a:cs typeface="Courier New"/>
              </a:rPr>
              <a:t>Ggf</a:t>
            </a:r>
            <a:r>
              <a:rPr lang="en-US" sz="1400" dirty="0" smtClean="0">
                <a:latin typeface="Courier New"/>
                <a:cs typeface="Courier New"/>
              </a:rPr>
              <a:t>. </a:t>
            </a:r>
            <a:r>
              <a:rPr lang="en-US" sz="1400" dirty="0" err="1" smtClean="0">
                <a:latin typeface="Courier New"/>
                <a:cs typeface="Courier New"/>
              </a:rPr>
              <a:t>Änderungen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aus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dem</a:t>
            </a: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Original-Repository </a:t>
            </a:r>
            <a:r>
              <a:rPr lang="en-US" sz="1400" dirty="0" err="1" smtClean="0">
                <a:latin typeface="Courier New"/>
                <a:cs typeface="Courier New"/>
              </a:rPr>
              <a:t>mergen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merge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latin typeface="Courier New"/>
                <a:cs typeface="Courier New"/>
              </a:rPr>
              <a:t>/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</a:p>
          <a:p>
            <a:pPr marL="0" indent="0">
              <a:buNone/>
            </a:pPr>
            <a:endParaRPr lang="en-US" sz="11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</a:t>
            </a:r>
            <a:r>
              <a:rPr lang="en-US" sz="1400" dirty="0" err="1" smtClean="0">
                <a:latin typeface="Courier New"/>
                <a:cs typeface="Courier New"/>
              </a:rPr>
              <a:t>Änderungen</a:t>
            </a:r>
            <a:r>
              <a:rPr lang="en-US" sz="1400" dirty="0" smtClean="0">
                <a:latin typeface="Courier New"/>
                <a:cs typeface="Courier New"/>
              </a:rPr>
              <a:t> in Original-Repository </a:t>
            </a:r>
            <a:r>
              <a:rPr lang="en-US" sz="1400" dirty="0" err="1" smtClean="0">
                <a:latin typeface="Courier New"/>
                <a:cs typeface="Courier New"/>
              </a:rPr>
              <a:t>pushen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push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HEAD</a:t>
            </a:r>
            <a:r>
              <a:rPr lang="en-US" sz="1400" b="1" dirty="0" err="1" smtClean="0">
                <a:latin typeface="Courier New"/>
                <a:cs typeface="Courier New"/>
              </a:rPr>
              <a:t>: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en-US" sz="14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solidFill>
                <a:srgbClr val="438ECC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(II)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08720"/>
            <a:ext cx="6400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116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5178</Words>
  <Application>Microsoft Macintosh PowerPoint</Application>
  <PresentationFormat>Bildschirmpräsentation (4:3)</PresentationFormat>
  <Paragraphs>1088</Paragraphs>
  <Slides>115</Slides>
  <Notes>5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115</vt:i4>
      </vt:variant>
    </vt:vector>
  </HeadingPairs>
  <TitlesOfParts>
    <vt:vector size="116" baseType="lpstr">
      <vt:lpstr>Office-Design</vt:lpstr>
      <vt:lpstr>W-JAX 07.11.14 | WORKSHOP</vt:lpstr>
      <vt:lpstr>VORSTELLUNG</vt:lpstr>
      <vt:lpstr>GIT – ZUM NACHLESEN</vt:lpstr>
      <vt:lpstr>AGENDA</vt:lpstr>
      <vt:lpstr>TEIL 1</vt:lpstr>
      <vt:lpstr>GIT BESTANDTEILE</vt:lpstr>
      <vt:lpstr>SCHNELLEINSTIEG</vt:lpstr>
      <vt:lpstr>DAS REPOSITORY - EINE OBJEKTDATENBANK</vt:lpstr>
      <vt:lpstr>OBJEKTDATENBANK – LOW LEVEL OPERATIONEN</vt:lpstr>
      <vt:lpstr>GEHEIMNISSE DES INDEX (STAGE, CACHE)</vt:lpstr>
      <vt:lpstr>VERZWEIGUNGEN - BRANCHES</vt:lpstr>
      <vt:lpstr>BRANCHES &amp; TAGS:  ÜBERBLICK</vt:lpstr>
      <vt:lpstr>REFERENZEN</vt:lpstr>
      <vt:lpstr>ÜBUNG: OBJEKTDATENBANK</vt:lpstr>
      <vt:lpstr>TEIL 1</vt:lpstr>
      <vt:lpstr>GIT INTERN: MERGES 1</vt:lpstr>
      <vt:lpstr>GIT INTERN: MERGES 2</vt:lpstr>
      <vt:lpstr>GIT INTERN: MERGES 3</vt:lpstr>
      <vt:lpstr>GIT INTERN: FASTFORWARD-MERGE</vt:lpstr>
      <vt:lpstr>GIT INTERN: NO-FASTWORWARD</vt:lpstr>
      <vt:lpstr>GIT INTERN: SQUASH</vt:lpstr>
      <vt:lpstr>GIT INTERN: MERGE-BASE</vt:lpstr>
      <vt:lpstr>GIT INTERN: MERGE-FILE</vt:lpstr>
      <vt:lpstr>GIT INTERN: MERGE-KONFLIKTE</vt:lpstr>
      <vt:lpstr>GIT INTERN: MERGE KONFLIKTE - CHECKOUT</vt:lpstr>
      <vt:lpstr>GIT INTERNAS: MERGE-TOOL</vt:lpstr>
      <vt:lpstr>GIT INTERN: MERGES - STRATEGIEN</vt:lpstr>
      <vt:lpstr>GIT INTERN: MERGES - KONFLIKTE</vt:lpstr>
      <vt:lpstr>TEIL 1</vt:lpstr>
      <vt:lpstr>GIT INTERN: REMOTES (I)</vt:lpstr>
      <vt:lpstr>GIT INTERN: REMOTES (II)</vt:lpstr>
      <vt:lpstr>GIT INTERN: REMOTES - KOMMANDOS</vt:lpstr>
      <vt:lpstr>GIT INTERN: DIE REFSPEC (I)</vt:lpstr>
      <vt:lpstr>GIT INTERN: DIE REFSPEC (II)</vt:lpstr>
      <vt:lpstr>GIT INTERN: DIE REFSPEC (III)</vt:lpstr>
      <vt:lpstr>GIT INTERN: DIE REFSPEC (IV)</vt:lpstr>
      <vt:lpstr>GIT INTERN: REFSPEC-KONFIGURATION</vt:lpstr>
      <vt:lpstr>GIT INTERN: REFSPEC-BEISPIELE</vt:lpstr>
      <vt:lpstr>GIT INTERN: FETCH</vt:lpstr>
      <vt:lpstr>GIT INTERN: PULL</vt:lpstr>
      <vt:lpstr>GIT INTERN: TRACKING BRANCHES</vt:lpstr>
      <vt:lpstr>GIT INTERN: TRACKING BRANCH VERBINDEN</vt:lpstr>
      <vt:lpstr>GIT INTERN: PUSH</vt:lpstr>
      <vt:lpstr>GIT INTERN: PUSH.DEFAULT</vt:lpstr>
      <vt:lpstr>GIT INTERN: PUSH EMPFEHLUNG</vt:lpstr>
      <vt:lpstr>GIT... /-:</vt:lpstr>
      <vt:lpstr>ÜBUNG: REMOTE-REPOSITORIES</vt:lpstr>
      <vt:lpstr>TEIL 2</vt:lpstr>
      <vt:lpstr>TYPISCHE WORKFLOWS IN DER ENTWICKLUNG</vt:lpstr>
      <vt:lpstr>ARBEITEN AUF GEMEINSAMEN BRANCH (MERGE)</vt:lpstr>
      <vt:lpstr>ARBEITEN MIT FEATURE-BRANCHES</vt:lpstr>
      <vt:lpstr>REBASING - ÜBERBLICK</vt:lpstr>
      <vt:lpstr>ARBEITEN AUF GEMEINSAMEN BRANCH (REBASE)</vt:lpstr>
      <vt:lpstr>REBASE DURCHFÜHREN</vt:lpstr>
      <vt:lpstr>NOCH MEHR REBASE</vt:lpstr>
      <vt:lpstr>CHERRY-PICK</vt:lpstr>
      <vt:lpstr>INTERAKTIVES REBASE</vt:lpstr>
      <vt:lpstr>ÜBUNG: REBASE - 1</vt:lpstr>
      <vt:lpstr>ÜBUNG: REBASE - 2</vt:lpstr>
      <vt:lpstr>PULL-REQUESTS</vt:lpstr>
      <vt:lpstr>PULL-REQUEST FÜR REVIEW-WORKFLOWS</vt:lpstr>
      <vt:lpstr>TEIL 2</vt:lpstr>
      <vt:lpstr>RELEASEPROZESS - GITFLOW</vt:lpstr>
      <vt:lpstr>RELEASEPROZESS - GITFLOW</vt:lpstr>
      <vt:lpstr>RELEASEPROZESS - FEATURE ENTWICKELN (I)</vt:lpstr>
      <vt:lpstr>RELEASEPROZESS  – FEATURE ENTWICKELN (II)</vt:lpstr>
      <vt:lpstr>RELEASEPROZESS – RELEASE ERZEUGEN (I)</vt:lpstr>
      <vt:lpstr>RELEASEPROZESS – RELEASE ERZEUGEN (II)</vt:lpstr>
      <vt:lpstr>RELEASEPROZESS – HOTFIX ERSTELLEN (I)</vt:lpstr>
      <vt:lpstr>RELEASEPROZESS – HOTFIX ERSTELLEN (II)</vt:lpstr>
      <vt:lpstr>RELEASEPROZESS - GITFLOW ÜBERSICHT</vt:lpstr>
      <vt:lpstr>RELEASEPROZESS - GITFLOW-TOOLS</vt:lpstr>
      <vt:lpstr>RELEASEPROZESS – GITFLOW GOODIES</vt:lpstr>
      <vt:lpstr>RELEASEPROZESS - GITFLOW PROBLEME</vt:lpstr>
      <vt:lpstr>ÜBUNG: GIT FLOW</vt:lpstr>
      <vt:lpstr>TEIL 3</vt:lpstr>
      <vt:lpstr>HINTERGRUND: KOMPLEXE PROJEKTE</vt:lpstr>
      <vt:lpstr>REPOSITORY AUFTEILUNG: MODULE</vt:lpstr>
      <vt:lpstr>HOMOGENE MODULE</vt:lpstr>
      <vt:lpstr>INHOMOGENE MODULE (I)</vt:lpstr>
      <vt:lpstr>INHOMOGENE MODULE (II)</vt:lpstr>
      <vt:lpstr>EINGEBUNDENE REPOSITORIES</vt:lpstr>
      <vt:lpstr>GIT SUBMODULE</vt:lpstr>
      <vt:lpstr>GIT SUBTREE</vt:lpstr>
      <vt:lpstr>PRAXIS-BEISPIEL</vt:lpstr>
      <vt:lpstr>TEIL 3</vt:lpstr>
      <vt:lpstr>SUBMODULE HINZUFÜGEN</vt:lpstr>
      <vt:lpstr>KLONEN MIT SUBMODULES (I) - NEUER KLON</vt:lpstr>
      <vt:lpstr>KLONEN MIT SUBMODULES (II) BESTEHENDER KLON</vt:lpstr>
      <vt:lpstr>NEUE VERSION EINBINDEN</vt:lpstr>
      <vt:lpstr>ALTERNATIVE: BRANCH EINBINDEN (SEIT GIT 1.8.2)</vt:lpstr>
      <vt:lpstr>IN SUBMODULES ÄNDERN</vt:lpstr>
      <vt:lpstr>TEIL 3</vt:lpstr>
      <vt:lpstr>SUBTREE HINZUFÜGEN</vt:lpstr>
      <vt:lpstr>KLONEN MIT SUBTREES</vt:lpstr>
      <vt:lpstr>NEUE VERSION EINBINDEN</vt:lpstr>
      <vt:lpstr>IN SUBTREES ÄNDERN - HINTERGRUND</vt:lpstr>
      <vt:lpstr>IN SUBTREES ÄNDERN (I)</vt:lpstr>
      <vt:lpstr>IN SUBTREES ÄNDERN (II)</vt:lpstr>
      <vt:lpstr>ÜBUNG: SUBMODULE UND SUBTREES</vt:lpstr>
      <vt:lpstr>ZUGABE</vt:lpstr>
      <vt:lpstr>MAVEN-RELEASE-PLUGIN</vt:lpstr>
      <vt:lpstr>MAVEN-RELEASE-PLUGIN – KONFIGURATION 1</vt:lpstr>
      <vt:lpstr>MAVEN-RELEASE-PLUGIN – KONFIGURATION 2</vt:lpstr>
      <vt:lpstr>MAVEN-RELEASE-PLUGIN – SCHRITT 1</vt:lpstr>
      <vt:lpstr>MAVEN-RELEASE-PLUGIN – SCHRITT 2</vt:lpstr>
      <vt:lpstr>MAVEN-RELEASE-PLUGIN - ANWENDUNG</vt:lpstr>
      <vt:lpstr>VIELEN DANK!</vt:lpstr>
      <vt:lpstr>COPYRIGHT</vt:lpstr>
      <vt:lpstr>ZUGABE</vt:lpstr>
      <vt:lpstr>ATLASSIAN JGIT-FLOW</vt:lpstr>
      <vt:lpstr>ATLASSIAN JGIT-FLOW – KONFIGURATION 1</vt:lpstr>
      <vt:lpstr>ATLASSIAN JGIT-FLOW – KONFIGURATION 2</vt:lpstr>
      <vt:lpstr>ATLASSIAN JGIT-FLOW - ANWENDUNG</vt:lpstr>
      <vt:lpstr>ATLASSIAN JGIT-FLOW - ANWENDUNG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Werden Sie Git Experte! - WJax Workshop</dc:title>
  <dc:subject>Git Workshop WJax 2014</dc:subject>
  <dc:creator>René Preißel, Nils Hartmann</dc:creator>
  <cp:keywords>Git, WJax, Workshop</cp:keywords>
  <dc:description/>
  <cp:lastModifiedBy>Nils Hartmann</cp:lastModifiedBy>
  <cp:revision>472</cp:revision>
  <cp:lastPrinted>2014-10-26T13:13:16Z</cp:lastPrinted>
  <dcterms:created xsi:type="dcterms:W3CDTF">2014-10-29T18:25:58Z</dcterms:created>
  <dcterms:modified xsi:type="dcterms:W3CDTF">2015-04-02T11:50:20Z</dcterms:modified>
  <cp:category/>
</cp:coreProperties>
</file>